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5" r:id="rId5"/>
    <p:sldId id="266" r:id="rId6"/>
    <p:sldId id="302" r:id="rId7"/>
    <p:sldId id="303" r:id="rId8"/>
    <p:sldId id="309" r:id="rId9"/>
    <p:sldId id="294" r:id="rId10"/>
    <p:sldId id="353" r:id="rId11"/>
    <p:sldId id="352" r:id="rId12"/>
    <p:sldId id="304" r:id="rId13"/>
    <p:sldId id="308" r:id="rId14"/>
    <p:sldId id="306" r:id="rId15"/>
    <p:sldId id="307" r:id="rId16"/>
    <p:sldId id="300" r:id="rId17"/>
    <p:sldId id="313" r:id="rId18"/>
    <p:sldId id="257" r:id="rId19"/>
    <p:sldId id="351" r:id="rId20"/>
    <p:sldId id="315" r:id="rId21"/>
    <p:sldId id="316" r:id="rId22"/>
    <p:sldId id="317" r:id="rId23"/>
    <p:sldId id="318" r:id="rId24"/>
    <p:sldId id="319" r:id="rId25"/>
    <p:sldId id="34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40" y="2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EA3B6-EDB5-4ED5-BAAD-1098DF35FD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FFB3AA-0A41-44A1-9106-01E399120E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E9695-1128-4343-BE97-189BDAB52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D2375-DE9B-46EB-B20C-665A7473AE8A}" type="datetimeFigureOut">
              <a:rPr lang="en-GB" smtClean="0"/>
              <a:t>25/07/2023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3568C3-0E5D-459D-AEC4-31BAFE58C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050CA3-B5FD-415C-A57C-410F3E2BD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B098E-0B23-4FD3-96DC-E3DD9A682D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7894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E2902-82D3-477A-96CC-6C919AC9E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9E35F4-E7A7-40AC-9C17-3F3AE4D367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B9532-B026-4F96-A0F3-BF269AB12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D2375-DE9B-46EB-B20C-665A7473AE8A}" type="datetimeFigureOut">
              <a:rPr lang="en-GB" smtClean="0"/>
              <a:t>25/07/2023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2B849-91FD-4376-A7AB-374630149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0A6C7-620A-444D-9022-E3C0DE1B1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B098E-0B23-4FD3-96DC-E3DD9A682D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934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CF658-AC7F-4741-816B-422C261464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113091-5908-4CB8-8EF3-A7EED8D5E3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D0100-2076-4811-B4F6-19A89EC63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D2375-DE9B-46EB-B20C-665A7473AE8A}" type="datetimeFigureOut">
              <a:rPr lang="en-GB" smtClean="0"/>
              <a:t>25/07/2023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6BB0E9-3132-4327-9128-65F88FB14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927AB-B75C-49A1-8201-97102288F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B098E-0B23-4FD3-96DC-E3DD9A682D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412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A2B13A0-CC28-7125-31E0-27351CCC6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0277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2060"/>
                </a:solidFill>
                <a:latin typeface="Bebas Neue Bold" panose="020B0606020202050201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E21EB21-BC29-D2EF-F185-6786B8F72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4579"/>
            <a:ext cx="10515600" cy="41411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</a:t>
            </a:r>
            <a:r>
              <a:rPr lang="en-US" dirty="0" err="1"/>
              <a:t>levelz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621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with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591BF3-FD09-CE1E-DA66-3A9DB966459B}"/>
              </a:ext>
            </a:extLst>
          </p:cNvPr>
          <p:cNvSpPr/>
          <p:nvPr userDrawn="1"/>
        </p:nvSpPr>
        <p:spPr>
          <a:xfrm>
            <a:off x="0" y="0"/>
            <a:ext cx="12192000" cy="5519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66FD43-33D7-CAC5-86FB-C16ACEE7AA9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8488" y="914400"/>
            <a:ext cx="5497512" cy="42927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1"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3D541C1C-46E8-D469-B092-67F1DD93BC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87205" y="914400"/>
            <a:ext cx="4296812" cy="4292773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424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EDA0A-6082-4610-A26B-151E22368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247A5-9039-4CDA-8CF0-2C02667B97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C3852-251A-496B-B367-271A6D38C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D2375-DE9B-46EB-B20C-665A7473AE8A}" type="datetimeFigureOut">
              <a:rPr lang="en-GB" smtClean="0"/>
              <a:t>25/07/2023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6C36D-568D-4913-A1F7-2D56FE800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9958A-3426-4EDC-901C-E7A37F9F0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B098E-0B23-4FD3-96DC-E3DD9A682D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6470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BBCFA-BEB2-4B5B-BF0A-7EDF3A651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BD8FB9-21F2-4DF5-9195-F55417AC5C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64A8C2-8287-4A94-BD38-49E3D2847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D2375-DE9B-46EB-B20C-665A7473AE8A}" type="datetimeFigureOut">
              <a:rPr lang="en-GB" smtClean="0"/>
              <a:t>25/07/2023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7A611-FDC3-4B4E-B5E0-89F0A2C94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BDB415-948A-4AEB-A636-B4A41C3C4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B098E-0B23-4FD3-96DC-E3DD9A682D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0672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D124F-331E-4005-92F2-6E0D8B238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D729B-E0F1-4B40-9A1F-5140FB7DD6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370EDB-E74B-4BC1-A381-2F3DC9BD51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66B2A6-EFBD-4E31-8F96-DF1F32525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D2375-DE9B-46EB-B20C-665A7473AE8A}" type="datetimeFigureOut">
              <a:rPr lang="en-GB" smtClean="0"/>
              <a:t>25/07/2023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787AE3-7F44-4DDD-BFC8-3D71306EA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548F2F-AC85-441A-9112-B5F03A50A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B098E-0B23-4FD3-96DC-E3DD9A682D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7847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F61A3-012A-4FE3-85A8-FB9A8D011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132A85-C3EF-4B09-B614-ABA9DF468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66B144-391B-49DF-9563-034B114C7F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4CC0F1-847B-47F3-8886-9801C04C7A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C2EFDD-E170-4477-A43C-BF81B57294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865B4C-F352-45FE-9ABB-C795239C4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D2375-DE9B-46EB-B20C-665A7473AE8A}" type="datetimeFigureOut">
              <a:rPr lang="en-GB" smtClean="0"/>
              <a:t>25/07/2023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56E5D1-FC70-43C7-8022-536A5A476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79FF9E-DEBA-4FED-A9D6-0B35D616D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B098E-0B23-4FD3-96DC-E3DD9A682D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5634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38C47-A757-452D-8C2C-3142E4BE4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BC344C-03DE-4B9E-ADA4-36BAF393F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D2375-DE9B-46EB-B20C-665A7473AE8A}" type="datetimeFigureOut">
              <a:rPr lang="en-GB" smtClean="0"/>
              <a:t>25/07/2023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1DF1EC-1279-4583-823B-090A17D92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69E8D6-242B-4B3C-B87F-59C6B793F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B098E-0B23-4FD3-96DC-E3DD9A682D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7042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40F96C-8063-43BE-B2CF-90D81F33A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D2375-DE9B-46EB-B20C-665A7473AE8A}" type="datetimeFigureOut">
              <a:rPr lang="en-GB" smtClean="0"/>
              <a:t>25/07/2023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90EB85-F987-4AB7-9511-325D9FD14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E43F02-8C10-4CAA-9AE6-C1154CB8E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B098E-0B23-4FD3-96DC-E3DD9A682D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8169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D4BE2-F987-425B-B4AB-6191CE50C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1B3DF3-11A9-4747-8D68-3EAE6746C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40665D-83AA-4568-9130-585CA60FAD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0D72C2-1C08-4804-B4CA-362A41367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D2375-DE9B-46EB-B20C-665A7473AE8A}" type="datetimeFigureOut">
              <a:rPr lang="en-GB" smtClean="0"/>
              <a:t>25/07/2023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F48711-D475-4009-A72B-6DF42ACFC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998E42-2ABF-48FF-AB57-2B0EBCA3E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B098E-0B23-4FD3-96DC-E3DD9A682D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6040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5B711-335D-4BBF-B9D6-CB54129D3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E530BF-89CD-4F3B-925A-BBF952F248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4AA299-D0B7-4075-8F8D-3FD9169CF4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995E43-2946-4459-9722-C199FE57F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D2375-DE9B-46EB-B20C-665A7473AE8A}" type="datetimeFigureOut">
              <a:rPr lang="en-GB" smtClean="0"/>
              <a:t>25/07/2023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5DC39-5C32-45DB-8102-05D55E2CF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9712D-BB4A-4743-82F3-2882AFC32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B098E-0B23-4FD3-96DC-E3DD9A682D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1595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208116-B2A7-4AD8-B518-91E058455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94A5DC-04A4-40C4-A813-A1E50D722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33479-AE88-4066-A9AE-807DDFFA74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D2375-DE9B-46EB-B20C-665A7473AE8A}" type="datetimeFigureOut">
              <a:rPr lang="en-GB" smtClean="0"/>
              <a:t>25/07/2023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18E1E0-F30D-4B77-9A72-C568B32EFF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441734-AC24-4599-AAC4-EC8D1AC4A2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B098E-0B23-4FD3-96DC-E3DD9A682D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4961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emf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2.emf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jpe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9" Type="http://schemas.openxmlformats.org/officeDocument/2006/relationships/image" Target="../media/image39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jpeg"/><Relationship Id="rId7" Type="http://schemas.openxmlformats.org/officeDocument/2006/relationships/image" Target="../media/image1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7A480D-F7F5-4211-8E2B-82E732E881A0}"/>
              </a:ext>
            </a:extLst>
          </p:cNvPr>
          <p:cNvSpPr/>
          <p:nvPr/>
        </p:nvSpPr>
        <p:spPr>
          <a:xfrm>
            <a:off x="288758" y="374504"/>
            <a:ext cx="11301663" cy="343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400" b="1" i="0" u="none" strike="noStrike" baseline="0" dirty="0">
                <a:solidFill>
                  <a:srgbClr val="FF0000"/>
                </a:solidFill>
              </a:rPr>
              <a:t>CF-HomeSpIT</a:t>
            </a:r>
          </a:p>
          <a:p>
            <a:r>
              <a:rPr lang="en-GB" sz="2800" b="1" i="0" u="none" strike="noStrike" baseline="0" dirty="0"/>
              <a:t>The CF Home Sputum-Induction Trial to evaluate home sputum-induction and early morning saliva sampling in children with Cystic Fibrosis</a:t>
            </a:r>
          </a:p>
          <a:p>
            <a:endParaRPr lang="en-GB" sz="2800" b="1" i="0" u="none" strike="noStrike" baseline="0" dirty="0"/>
          </a:p>
          <a:p>
            <a:r>
              <a:rPr lang="en-GB" b="0" i="0" u="none" strike="noStrike" baseline="0" dirty="0"/>
              <a:t>K. Ronchetti , J.-D. Tame , L. Thia , A. Aseeri , R. Weiser , E. Mahenthiralingam , J.T. Forton.</a:t>
            </a:r>
          </a:p>
          <a:p>
            <a:r>
              <a:rPr lang="en-GB" b="0" i="0" u="none" strike="noStrike" baseline="0" dirty="0"/>
              <a:t>CF-SpIT Study Group</a:t>
            </a:r>
          </a:p>
          <a:p>
            <a:endParaRPr lang="en-GB" sz="1100" b="0" i="0" u="none" strike="noStrike" baseline="0" dirty="0"/>
          </a:p>
          <a:p>
            <a:r>
              <a:rPr lang="en-GB" sz="1400" b="0" i="0" u="none" strike="noStrike" baseline="0" dirty="0"/>
              <a:t>The Children's Hospital for Wales, Cardiff, United Kingdom</a:t>
            </a:r>
          </a:p>
          <a:p>
            <a:r>
              <a:rPr lang="en-GB" sz="1400" b="0" i="0" u="none" strike="noStrike" baseline="0" dirty="0"/>
              <a:t>Cardiff University, School of Biosciences, Cardiff, United Kingdom, </a:t>
            </a:r>
          </a:p>
          <a:p>
            <a:endParaRPr lang="en-GB" sz="400" b="0" i="0" u="none" strike="noStrike" baseline="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550F17-B375-4EEB-99D5-CBBD33D104BC}"/>
              </a:ext>
            </a:extLst>
          </p:cNvPr>
          <p:cNvSpPr txBox="1"/>
          <p:nvPr/>
        </p:nvSpPr>
        <p:spPr>
          <a:xfrm>
            <a:off x="288758" y="3806213"/>
            <a:ext cx="27719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FF0000"/>
                </a:solidFill>
              </a:rPr>
              <a:t>NIHR Portfolio ID – 54158.  ISRCTN86523335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FB40603-670A-42D4-BE1B-8292321FF1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971" y="136447"/>
            <a:ext cx="1158671" cy="476115"/>
          </a:xfrm>
          <a:prstGeom prst="rect">
            <a:avLst/>
          </a:prstGeom>
        </p:spPr>
      </p:pic>
      <p:pic>
        <p:nvPicPr>
          <p:cNvPr id="23" name="Picture 2" descr="http://www.cardiff.ac.uk/identity/downloads/universitylogo.jpg">
            <a:extLst>
              <a:ext uri="{FF2B5EF4-FFF2-40B4-BE49-F238E27FC236}">
                <a16:creationId xmlns:a16="http://schemas.microsoft.com/office/drawing/2014/main" id="{4A89ABAD-B825-4E02-B14C-A1755BB10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7148" y="136447"/>
            <a:ext cx="866546" cy="8340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249972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8">
            <a:extLst>
              <a:ext uri="{FF2B5EF4-FFF2-40B4-BE49-F238E27FC236}">
                <a16:creationId xmlns:a16="http://schemas.microsoft.com/office/drawing/2014/main" id="{A129EDBC-82F5-4F24-BD21-29C6DC9A54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4" t="63361" r="68880" b="21802"/>
          <a:stretch/>
        </p:blipFill>
        <p:spPr>
          <a:xfrm>
            <a:off x="2929934" y="2570108"/>
            <a:ext cx="1766812" cy="12802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A5EB87-22C4-450F-BC66-B460B1D49FBC}"/>
              </a:ext>
            </a:extLst>
          </p:cNvPr>
          <p:cNvSpPr txBox="1"/>
          <p:nvPr/>
        </p:nvSpPr>
        <p:spPr>
          <a:xfrm>
            <a:off x="4654216" y="684606"/>
            <a:ext cx="444442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Easy cough clear</a:t>
            </a:r>
          </a:p>
          <a:p>
            <a:endParaRPr lang="en-GB" sz="3600" dirty="0"/>
          </a:p>
          <a:p>
            <a:r>
              <a:rPr lang="en-GB" sz="3600" dirty="0"/>
              <a:t>Oropharyngeal suction</a:t>
            </a:r>
          </a:p>
          <a:p>
            <a:endParaRPr lang="en-GB" sz="3600" dirty="0"/>
          </a:p>
        </p:txBody>
      </p:sp>
      <p:pic>
        <p:nvPicPr>
          <p:cNvPr id="4" name="Content Placeholder 18">
            <a:extLst>
              <a:ext uri="{FF2B5EF4-FFF2-40B4-BE49-F238E27FC236}">
                <a16:creationId xmlns:a16="http://schemas.microsoft.com/office/drawing/2014/main" id="{181AF5A0-D823-4724-A7C9-15E8971B19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4" t="63361" r="69441" b="21802"/>
          <a:stretch/>
        </p:blipFill>
        <p:spPr>
          <a:xfrm>
            <a:off x="2929934" y="4724726"/>
            <a:ext cx="1724282" cy="1273697"/>
          </a:xfrm>
          <a:prstGeom prst="rect">
            <a:avLst/>
          </a:prstGeom>
        </p:spPr>
      </p:pic>
      <p:pic>
        <p:nvPicPr>
          <p:cNvPr id="6" name="Content Placeholder 18">
            <a:extLst>
              <a:ext uri="{FF2B5EF4-FFF2-40B4-BE49-F238E27FC236}">
                <a16:creationId xmlns:a16="http://schemas.microsoft.com/office/drawing/2014/main" id="{D41F75DE-4660-4D3A-9045-0F0CADB9B0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4" t="63361" r="68880" b="21802"/>
          <a:stretch/>
        </p:blipFill>
        <p:spPr>
          <a:xfrm>
            <a:off x="2929934" y="1496425"/>
            <a:ext cx="1766812" cy="12802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5E7F8D-937B-4BED-87D8-0594AB9D213A}"/>
              </a:ext>
            </a:extLst>
          </p:cNvPr>
          <p:cNvSpPr txBox="1"/>
          <p:nvPr/>
        </p:nvSpPr>
        <p:spPr>
          <a:xfrm>
            <a:off x="409575" y="251036"/>
            <a:ext cx="34996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/>
              <a:t>Cough clear</a:t>
            </a:r>
          </a:p>
          <a:p>
            <a:endParaRPr lang="en-GB" dirty="0"/>
          </a:p>
        </p:txBody>
      </p:sp>
      <p:pic>
        <p:nvPicPr>
          <p:cNvPr id="9" name="Content Placeholder 18">
            <a:extLst>
              <a:ext uri="{FF2B5EF4-FFF2-40B4-BE49-F238E27FC236}">
                <a16:creationId xmlns:a16="http://schemas.microsoft.com/office/drawing/2014/main" id="{1BFEF2F1-8FB9-471B-8ECA-A3F3CACCC7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17" t="63361" r="2277" b="21802"/>
          <a:stretch/>
        </p:blipFill>
        <p:spPr>
          <a:xfrm>
            <a:off x="4654216" y="4002356"/>
            <a:ext cx="6336220" cy="201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350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uction IS">
            <a:hlinkClick r:id="" action="ppaction://media"/>
            <a:extLst>
              <a:ext uri="{FF2B5EF4-FFF2-40B4-BE49-F238E27FC236}">
                <a16:creationId xmlns:a16="http://schemas.microsoft.com/office/drawing/2014/main" id="{1EEF8DF6-A009-4B7D-AF5A-9751BC2BEE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0" y="2153652"/>
            <a:ext cx="8128000" cy="4572000"/>
          </a:xfrm>
          <a:prstGeom prst="rect">
            <a:avLst/>
          </a:prstGeom>
        </p:spPr>
      </p:pic>
      <p:pic>
        <p:nvPicPr>
          <p:cNvPr id="4" name="Content Placeholder 18">
            <a:extLst>
              <a:ext uri="{FF2B5EF4-FFF2-40B4-BE49-F238E27FC236}">
                <a16:creationId xmlns:a16="http://schemas.microsoft.com/office/drawing/2014/main" id="{1D627757-2415-41B4-A219-033F443E49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04" t="63361" r="68880" b="21802"/>
          <a:stretch/>
        </p:blipFill>
        <p:spPr>
          <a:xfrm>
            <a:off x="1910708" y="0"/>
            <a:ext cx="2781608" cy="20155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CF0D37-3D83-4C3C-94E9-2E9A9013FA70}"/>
              </a:ext>
            </a:extLst>
          </p:cNvPr>
          <p:cNvSpPr txBox="1"/>
          <p:nvPr/>
        </p:nvSpPr>
        <p:spPr>
          <a:xfrm>
            <a:off x="4692316" y="684606"/>
            <a:ext cx="4444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Oropharyngeal suction</a:t>
            </a:r>
          </a:p>
        </p:txBody>
      </p:sp>
    </p:spTree>
    <p:extLst>
      <p:ext uri="{BB962C8B-B14F-4D97-AF65-F5344CB8AC3E}">
        <p14:creationId xmlns:p14="http://schemas.microsoft.com/office/powerpoint/2010/main" val="361426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linic IS">
            <a:hlinkClick r:id="" action="ppaction://media"/>
            <a:extLst>
              <a:ext uri="{FF2B5EF4-FFF2-40B4-BE49-F238E27FC236}">
                <a16:creationId xmlns:a16="http://schemas.microsoft.com/office/drawing/2014/main" id="{5FBD54CB-9FCD-4E78-87D6-4ADAA06929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0" y="2177715"/>
            <a:ext cx="8128000" cy="4572000"/>
          </a:xfrm>
          <a:prstGeom prst="rect">
            <a:avLst/>
          </a:prstGeom>
        </p:spPr>
      </p:pic>
      <p:pic>
        <p:nvPicPr>
          <p:cNvPr id="3" name="Content Placeholder 18">
            <a:extLst>
              <a:ext uri="{FF2B5EF4-FFF2-40B4-BE49-F238E27FC236}">
                <a16:creationId xmlns:a16="http://schemas.microsoft.com/office/drawing/2014/main" id="{878D5A7E-100C-43EE-90D5-F01B9998C8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04" t="63361" r="2277" b="21802"/>
          <a:stretch/>
        </p:blipFill>
        <p:spPr>
          <a:xfrm>
            <a:off x="1910708" y="0"/>
            <a:ext cx="9079728" cy="201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00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D8FAC136-2C8A-40EF-BDC9-71A363983F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5370" y="96715"/>
            <a:ext cx="4602830" cy="66122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E8DD156-936C-4148-9AAF-F469450AD8C8}"/>
              </a:ext>
            </a:extLst>
          </p:cNvPr>
          <p:cNvSpPr/>
          <p:nvPr/>
        </p:nvSpPr>
        <p:spPr>
          <a:xfrm>
            <a:off x="380889" y="3631418"/>
            <a:ext cx="2671974" cy="600075"/>
          </a:xfrm>
          <a:prstGeom prst="rect">
            <a:avLst/>
          </a:prstGeom>
          <a:solidFill>
            <a:srgbClr val="FF3300"/>
          </a:solidFill>
          <a:ln>
            <a:noFill/>
          </a:ln>
          <a:effectLst>
            <a:outerShdw blurRad="508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chemeClr val="tx1"/>
                </a:solidFill>
              </a:rPr>
              <a:t>Home sputum induction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0DEA7FB-5FDC-4D61-9029-D6739024E4CF}"/>
              </a:ext>
            </a:extLst>
          </p:cNvPr>
          <p:cNvGrpSpPr/>
          <p:nvPr/>
        </p:nvGrpSpPr>
        <p:grpSpPr>
          <a:xfrm>
            <a:off x="678651" y="1532143"/>
            <a:ext cx="2076450" cy="600075"/>
            <a:chOff x="678651" y="1532143"/>
            <a:chExt cx="2076450" cy="60007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3561A16-9530-41C2-B3D8-0CE8C8DD90A9}"/>
                </a:ext>
              </a:extLst>
            </p:cNvPr>
            <p:cNvSpPr/>
            <p:nvPr/>
          </p:nvSpPr>
          <p:spPr>
            <a:xfrm>
              <a:off x="678651" y="1532143"/>
              <a:ext cx="2076450" cy="600075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ffectLst>
              <a:outerShdw blurRad="508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D4B9BE0-CB5B-4341-91A1-8E6E8E881BCA}"/>
                </a:ext>
              </a:extLst>
            </p:cNvPr>
            <p:cNvSpPr/>
            <p:nvPr/>
          </p:nvSpPr>
          <p:spPr>
            <a:xfrm>
              <a:off x="678651" y="1647514"/>
              <a:ext cx="205614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Early morning saliva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655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861735A-5803-4B7B-AF56-0DDB932211C7}"/>
              </a:ext>
            </a:extLst>
          </p:cNvPr>
          <p:cNvSpPr txBox="1"/>
          <p:nvPr/>
        </p:nvSpPr>
        <p:spPr>
          <a:xfrm>
            <a:off x="1587500" y="927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CAAD18-E4E5-489F-B3AF-B6059B639683}"/>
              </a:ext>
            </a:extLst>
          </p:cNvPr>
          <p:cNvSpPr/>
          <p:nvPr/>
        </p:nvSpPr>
        <p:spPr>
          <a:xfrm>
            <a:off x="646149" y="305974"/>
            <a:ext cx="10899702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</a:rPr>
              <a:t>CF-HomeSpIT</a:t>
            </a:r>
            <a:endParaRPr lang="en-GB" sz="4000" b="1" dirty="0">
              <a:solidFill>
                <a:schemeClr val="bg1"/>
              </a:solidFill>
            </a:endParaRPr>
          </a:p>
          <a:p>
            <a:r>
              <a:rPr lang="en-GB" sz="2800" b="1" i="0" u="none" strike="noStrike" baseline="0" dirty="0">
                <a:solidFill>
                  <a:srgbClr val="212529"/>
                </a:solidFill>
              </a:rPr>
              <a:t>Interim Results for first 34 recruited patients</a:t>
            </a:r>
          </a:p>
          <a:p>
            <a:endParaRPr lang="en-GB" sz="900" b="1" dirty="0">
              <a:solidFill>
                <a:srgbClr val="21252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i="0" u="none" strike="noStrike" baseline="0" dirty="0">
                <a:solidFill>
                  <a:srgbClr val="212529"/>
                </a:solidFill>
              </a:rPr>
              <a:t>32/34 (94%) patients remembered to perform home sampling on the day of clinic</a:t>
            </a:r>
            <a:endParaRPr lang="en-GB" sz="1400" b="1" i="0" u="none" strike="noStrike" baseline="0" dirty="0">
              <a:solidFill>
                <a:srgbClr val="212529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9752207-6F5A-480A-8760-2352AC33B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30648"/>
            <a:ext cx="5593794" cy="326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5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861735A-5803-4B7B-AF56-0DDB932211C7}"/>
              </a:ext>
            </a:extLst>
          </p:cNvPr>
          <p:cNvSpPr txBox="1"/>
          <p:nvPr/>
        </p:nvSpPr>
        <p:spPr>
          <a:xfrm>
            <a:off x="1587500" y="927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CAAD18-E4E5-489F-B3AF-B6059B639683}"/>
              </a:ext>
            </a:extLst>
          </p:cNvPr>
          <p:cNvSpPr/>
          <p:nvPr/>
        </p:nvSpPr>
        <p:spPr>
          <a:xfrm>
            <a:off x="635073" y="303145"/>
            <a:ext cx="1089970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CF-HomeSpIT</a:t>
            </a:r>
            <a:endParaRPr lang="en-GB" sz="2800" b="1" dirty="0">
              <a:solidFill>
                <a:schemeClr val="bg1"/>
              </a:solidFill>
            </a:endParaRPr>
          </a:p>
          <a:p>
            <a:r>
              <a:rPr lang="en-GB" sz="2800" b="1" i="0" u="none" strike="noStrike" baseline="0" dirty="0">
                <a:solidFill>
                  <a:srgbClr val="212529"/>
                </a:solidFill>
              </a:rPr>
              <a:t>Interim Results for first 32 patients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i="0" u="none" strike="noStrike" baseline="0" dirty="0">
                <a:solidFill>
                  <a:srgbClr val="212529"/>
                </a:solidFill>
              </a:rPr>
              <a:t>10/32 (31%) patients from all approaches taken together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212529"/>
                </a:solidFill>
              </a:rPr>
              <a:t>11 pathogens were identified in total</a:t>
            </a:r>
            <a:endParaRPr lang="en-GB" sz="1400" i="1" dirty="0">
              <a:solidFill>
                <a:srgbClr val="21252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212529"/>
                </a:solidFill>
              </a:rPr>
              <a:t>5/32 (16%) cough swabs were pathogen positive</a:t>
            </a:r>
          </a:p>
          <a:p>
            <a:endParaRPr lang="en-GB" sz="1400" b="1" i="0" u="none" strike="noStrike" baseline="0" dirty="0">
              <a:solidFill>
                <a:srgbClr val="212529"/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2754904-E9E4-4CC1-B3DC-DC4B13C55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955" y="3851075"/>
            <a:ext cx="10398965" cy="26206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B473E8-BE86-472D-BA41-663144C250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90"/>
          <a:stretch/>
        </p:blipFill>
        <p:spPr>
          <a:xfrm>
            <a:off x="7897093" y="843516"/>
            <a:ext cx="3637682" cy="288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85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0E97F55-EBAB-41C5-8E30-0A70BC91E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8308" y="1691817"/>
            <a:ext cx="10013110" cy="55856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61735A-5803-4B7B-AF56-0DDB932211C7}"/>
              </a:ext>
            </a:extLst>
          </p:cNvPr>
          <p:cNvSpPr txBox="1"/>
          <p:nvPr/>
        </p:nvSpPr>
        <p:spPr>
          <a:xfrm>
            <a:off x="1587500" y="927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A002DD-E7E1-4ACD-A7AC-8FD1F396D22E}"/>
              </a:ext>
            </a:extLst>
          </p:cNvPr>
          <p:cNvSpPr/>
          <p:nvPr/>
        </p:nvSpPr>
        <p:spPr>
          <a:xfrm>
            <a:off x="635073" y="303145"/>
            <a:ext cx="1089970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CF-HomeSpIT</a:t>
            </a:r>
            <a:endParaRPr lang="en-GB" sz="2800" b="1" dirty="0">
              <a:solidFill>
                <a:schemeClr val="bg1"/>
              </a:solidFill>
            </a:endParaRPr>
          </a:p>
          <a:p>
            <a:r>
              <a:rPr lang="en-GB" sz="2800" b="1" i="0" u="none" strike="noStrike" baseline="0" dirty="0">
                <a:solidFill>
                  <a:srgbClr val="212529"/>
                </a:solidFill>
              </a:rPr>
              <a:t>Interim Results for first 32 recruited patients</a:t>
            </a:r>
          </a:p>
          <a:p>
            <a:endParaRPr lang="en-GB" sz="1400" b="1" i="0" u="none" strike="noStrike" baseline="0" dirty="0">
              <a:solidFill>
                <a:srgbClr val="21252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125C6E-F65A-404B-AB10-DEDDBDDEDD79}"/>
              </a:ext>
            </a:extLst>
          </p:cNvPr>
          <p:cNvSpPr txBox="1"/>
          <p:nvPr/>
        </p:nvSpPr>
        <p:spPr>
          <a:xfrm>
            <a:off x="8155226" y="2764497"/>
            <a:ext cx="403677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12529"/>
                </a:solidFill>
              </a:rPr>
              <a:t>10/11 (91%) pathogens were identified on home sampling combined  with clinic cough swab (</a:t>
            </a:r>
            <a:r>
              <a:rPr lang="en-GB" sz="1600" dirty="0" err="1">
                <a:solidFill>
                  <a:srgbClr val="212529"/>
                </a:solidFill>
              </a:rPr>
              <a:t>emSAL+hIS+cCS</a:t>
            </a:r>
            <a:r>
              <a:rPr lang="en-GB" sz="1600" dirty="0">
                <a:solidFill>
                  <a:srgbClr val="212529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21252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12529"/>
                </a:solidFill>
              </a:rPr>
              <a:t>10/11 (91%) pathogens were identified on clinic sampling combined (</a:t>
            </a:r>
            <a:r>
              <a:rPr lang="en-GB" sz="1600" dirty="0" err="1">
                <a:solidFill>
                  <a:srgbClr val="212529"/>
                </a:solidFill>
              </a:rPr>
              <a:t>cCS+cSAL+cIS</a:t>
            </a:r>
            <a:r>
              <a:rPr lang="en-GB" sz="1600" dirty="0">
                <a:solidFill>
                  <a:srgbClr val="212529"/>
                </a:solidFill>
              </a:rPr>
              <a:t>)</a:t>
            </a:r>
          </a:p>
          <a:p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FAEA348-2CD3-4FD0-B757-8DE45B30708A}"/>
              </a:ext>
            </a:extLst>
          </p:cNvPr>
          <p:cNvGrpSpPr/>
          <p:nvPr/>
        </p:nvGrpSpPr>
        <p:grpSpPr>
          <a:xfrm>
            <a:off x="5259586" y="1929055"/>
            <a:ext cx="1650676" cy="4657725"/>
            <a:chOff x="3042029" y="3109264"/>
            <a:chExt cx="4189639" cy="465772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A87D2E2-AC65-446A-8014-F3CAD839E650}"/>
                </a:ext>
              </a:extLst>
            </p:cNvPr>
            <p:cNvSpPr/>
            <p:nvPr/>
          </p:nvSpPr>
          <p:spPr>
            <a:xfrm>
              <a:off x="3042029" y="6261604"/>
              <a:ext cx="3524250" cy="752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4222922-047D-42BA-A938-7E248B32F64C}"/>
                </a:ext>
              </a:extLst>
            </p:cNvPr>
            <p:cNvSpPr/>
            <p:nvPr/>
          </p:nvSpPr>
          <p:spPr>
            <a:xfrm>
              <a:off x="3212228" y="3109264"/>
              <a:ext cx="4019440" cy="4657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091AFAF-3A25-422C-B3AB-E0D066E14DAE}"/>
              </a:ext>
            </a:extLst>
          </p:cNvPr>
          <p:cNvGrpSpPr/>
          <p:nvPr/>
        </p:nvGrpSpPr>
        <p:grpSpPr>
          <a:xfrm>
            <a:off x="6788724" y="1836088"/>
            <a:ext cx="2803584" cy="4657725"/>
            <a:chOff x="6696364" y="1836088"/>
            <a:chExt cx="2803584" cy="465772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0490BC2-D61D-4D2D-B78B-C8C14D06021F}"/>
                </a:ext>
              </a:extLst>
            </p:cNvPr>
            <p:cNvSpPr/>
            <p:nvPr/>
          </p:nvSpPr>
          <p:spPr>
            <a:xfrm>
              <a:off x="8111429" y="5364666"/>
              <a:ext cx="1388519" cy="752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\\\\\\\\\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1DC4E5F-A98E-48EF-B4C3-01CD7D2AF977}"/>
                </a:ext>
              </a:extLst>
            </p:cNvPr>
            <p:cNvSpPr/>
            <p:nvPr/>
          </p:nvSpPr>
          <p:spPr>
            <a:xfrm>
              <a:off x="6696364" y="1836088"/>
              <a:ext cx="1583619" cy="4657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\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737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65E613-075D-4027-A3CB-467D521120B1}"/>
              </a:ext>
            </a:extLst>
          </p:cNvPr>
          <p:cNvSpPr/>
          <p:nvPr/>
        </p:nvSpPr>
        <p:spPr>
          <a:xfrm>
            <a:off x="635073" y="303145"/>
            <a:ext cx="1089970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CF-HomeSpIT</a:t>
            </a:r>
            <a:endParaRPr lang="en-GB" sz="2800" b="1" dirty="0">
              <a:solidFill>
                <a:schemeClr val="bg1"/>
              </a:solidFill>
            </a:endParaRPr>
          </a:p>
          <a:p>
            <a:r>
              <a:rPr lang="en-GB" sz="2800" b="1" i="0" u="none" strike="noStrike" baseline="0" dirty="0">
                <a:solidFill>
                  <a:srgbClr val="212529"/>
                </a:solidFill>
              </a:rPr>
              <a:t>Interim Results for microbiota</a:t>
            </a:r>
          </a:p>
          <a:p>
            <a:endParaRPr lang="en-GB" sz="1400" b="1" i="0" u="none" strike="noStrike" baseline="0" dirty="0">
              <a:solidFill>
                <a:srgbClr val="212529"/>
              </a:solidFill>
            </a:endParaRPr>
          </a:p>
        </p:txBody>
      </p:sp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29E3DC64-BB0E-47C7-B264-6025A63A44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8" t="9074" r="27758" b="21220"/>
          <a:stretch/>
        </p:blipFill>
        <p:spPr>
          <a:xfrm>
            <a:off x="6162675" y="530125"/>
            <a:ext cx="1466850" cy="5797749"/>
          </a:xfrm>
          <a:prstGeom prst="rect">
            <a:avLst/>
          </a:prstGeom>
        </p:spPr>
      </p:pic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8994644E-6A97-432E-8C50-B08F7E19B6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87" t="9075" r="4843" b="11026"/>
          <a:stretch/>
        </p:blipFill>
        <p:spPr>
          <a:xfrm>
            <a:off x="7873547" y="4333875"/>
            <a:ext cx="2188392" cy="374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DFBFDD-8781-45A9-9633-F4082D26A37B}"/>
              </a:ext>
            </a:extLst>
          </p:cNvPr>
          <p:cNvSpPr txBox="1"/>
          <p:nvPr/>
        </p:nvSpPr>
        <p:spPr>
          <a:xfrm flipH="1">
            <a:off x="5973808" y="6327874"/>
            <a:ext cx="40214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/>
              <a:t>emSAL</a:t>
            </a:r>
            <a:r>
              <a:rPr lang="en-GB" sz="1000" dirty="0"/>
              <a:t>    </a:t>
            </a:r>
            <a:r>
              <a:rPr lang="en-GB" sz="1000" dirty="0" err="1"/>
              <a:t>hIS</a:t>
            </a:r>
            <a:r>
              <a:rPr lang="en-GB" sz="1000" dirty="0"/>
              <a:t>     </a:t>
            </a:r>
            <a:r>
              <a:rPr lang="en-GB" sz="1000" dirty="0" err="1"/>
              <a:t>cCS</a:t>
            </a:r>
            <a:r>
              <a:rPr lang="en-GB" sz="1000" dirty="0"/>
              <a:t>   </a:t>
            </a:r>
            <a:r>
              <a:rPr lang="en-GB" sz="1000" dirty="0" err="1"/>
              <a:t>cSAL</a:t>
            </a:r>
            <a:r>
              <a:rPr lang="en-GB" sz="1000" dirty="0"/>
              <a:t>    </a:t>
            </a:r>
            <a:r>
              <a:rPr lang="en-GB" sz="1000" dirty="0" err="1"/>
              <a:t>cIS</a:t>
            </a:r>
            <a:endParaRPr lang="en-GB" sz="1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740EE4-DD18-43EB-8032-F39DDEACF470}"/>
              </a:ext>
            </a:extLst>
          </p:cNvPr>
          <p:cNvSpPr txBox="1"/>
          <p:nvPr/>
        </p:nvSpPr>
        <p:spPr>
          <a:xfrm>
            <a:off x="635073" y="2036695"/>
            <a:ext cx="1135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Patient 14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BDA8C58-D117-45E8-BE62-959EF9C11151}"/>
              </a:ext>
            </a:extLst>
          </p:cNvPr>
          <p:cNvGrpSpPr/>
          <p:nvPr/>
        </p:nvGrpSpPr>
        <p:grpSpPr>
          <a:xfrm>
            <a:off x="177884" y="3315833"/>
            <a:ext cx="5593794" cy="2881767"/>
            <a:chOff x="177884" y="3315833"/>
            <a:chExt cx="5593794" cy="288176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9956A0-6E57-4D0A-8B60-5CB51C3529DB}"/>
                </a:ext>
              </a:extLst>
            </p:cNvPr>
            <p:cNvSpPr/>
            <p:nvPr/>
          </p:nvSpPr>
          <p:spPr>
            <a:xfrm>
              <a:off x="177884" y="3315833"/>
              <a:ext cx="5593794" cy="2881767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2" descr="0dfd3538-eb49-46b9-8668-7f8402bbe60d@GBRP265">
              <a:extLst>
                <a:ext uri="{FF2B5EF4-FFF2-40B4-BE49-F238E27FC236}">
                  <a16:creationId xmlns:a16="http://schemas.microsoft.com/office/drawing/2014/main" id="{E2B6220E-167D-4989-B957-70A6D6D6B9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026" y="3519034"/>
              <a:ext cx="5321701" cy="255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4908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65E613-075D-4027-A3CB-467D521120B1}"/>
              </a:ext>
            </a:extLst>
          </p:cNvPr>
          <p:cNvSpPr/>
          <p:nvPr/>
        </p:nvSpPr>
        <p:spPr>
          <a:xfrm>
            <a:off x="635073" y="303145"/>
            <a:ext cx="1089970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800" b="1" dirty="0">
                <a:solidFill>
                  <a:srgbClr val="FF0000"/>
                </a:solidFill>
              </a:rPr>
              <a:t>CF-HomeSpIT</a:t>
            </a:r>
            <a:endParaRPr lang="en-GB" sz="4800" b="1" dirty="0">
              <a:solidFill>
                <a:schemeClr val="bg1"/>
              </a:solidFill>
            </a:endParaRPr>
          </a:p>
          <a:p>
            <a:endParaRPr lang="en-GB" sz="1400" b="1" i="0" u="none" strike="noStrike" baseline="0" dirty="0">
              <a:solidFill>
                <a:srgbClr val="212529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21586A-B6FE-4C9C-A389-91A163B202E3}"/>
              </a:ext>
            </a:extLst>
          </p:cNvPr>
          <p:cNvSpPr/>
          <p:nvPr/>
        </p:nvSpPr>
        <p:spPr>
          <a:xfrm>
            <a:off x="635072" y="964148"/>
            <a:ext cx="11204001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i="0" u="none" strike="noStrike" baseline="0" dirty="0">
                <a:solidFill>
                  <a:srgbClr val="212529"/>
                </a:solidFill>
              </a:rPr>
              <a:t>No Conclusions yet – interim analysis</a:t>
            </a:r>
          </a:p>
          <a:p>
            <a:endParaRPr lang="en-GB" sz="1400" b="1" dirty="0">
              <a:solidFill>
                <a:srgbClr val="21252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Home-sampling is possible, with comparable pathogen yield compared to supervised clinic sampling.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Combining approaches to sampling increases pathogen yield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Early morning saliva with trained cough clear is a novel, quick, practical approach to sampling that warrants further evaluation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12529"/>
                </a:solidFill>
              </a:rPr>
              <a:t>Home sampling may also benefit adult populations who now produce less sputum and in whom new approaches to pathogen surveillance need to be explored</a:t>
            </a:r>
            <a:endParaRPr lang="en-GB" sz="2000" i="0" u="none" strike="noStrike" baseline="0" dirty="0">
              <a:solidFill>
                <a:srgbClr val="212529"/>
              </a:solidFill>
            </a:endParaRPr>
          </a:p>
          <a:p>
            <a:endParaRPr lang="en-GB" sz="1400" b="1" dirty="0">
              <a:solidFill>
                <a:srgbClr val="212529"/>
              </a:solidFill>
            </a:endParaRPr>
          </a:p>
          <a:p>
            <a:endParaRPr lang="en-GB" sz="1400" b="1" i="0" u="none" strike="noStrike" baseline="0" dirty="0">
              <a:solidFill>
                <a:srgbClr val="2125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9262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0dfd3538-eb49-46b9-8668-7f8402bbe60d@GBRP265">
            <a:extLst>
              <a:ext uri="{FF2B5EF4-FFF2-40B4-BE49-F238E27FC236}">
                <a16:creationId xmlns:a16="http://schemas.microsoft.com/office/drawing/2014/main" id="{D70AB306-23F6-4822-A71B-502782FBF1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58" t="84" r="10388" b="-84"/>
          <a:stretch/>
        </p:blipFill>
        <p:spPr bwMode="auto">
          <a:xfrm>
            <a:off x="4845916" y="1502950"/>
            <a:ext cx="2221494" cy="4740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884D09-4F1F-4576-8223-F652E4F1C5B9}"/>
              </a:ext>
            </a:extLst>
          </p:cNvPr>
          <p:cNvSpPr txBox="1"/>
          <p:nvPr/>
        </p:nvSpPr>
        <p:spPr>
          <a:xfrm>
            <a:off x="533400" y="527385"/>
            <a:ext cx="55513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/>
              <a:t>Realistic expectations</a:t>
            </a:r>
          </a:p>
        </p:txBody>
      </p:sp>
    </p:spTree>
    <p:extLst>
      <p:ext uri="{BB962C8B-B14F-4D97-AF65-F5344CB8AC3E}">
        <p14:creationId xmlns:p14="http://schemas.microsoft.com/office/powerpoint/2010/main" val="3060324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5C1D581B-5B15-4007-9521-EF5DE825D356}"/>
              </a:ext>
            </a:extLst>
          </p:cNvPr>
          <p:cNvSpPr txBox="1"/>
          <p:nvPr/>
        </p:nvSpPr>
        <p:spPr>
          <a:xfrm>
            <a:off x="215779" y="632749"/>
            <a:ext cx="11282542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FF0000"/>
                </a:solidFill>
              </a:rPr>
              <a:t>New Challenges</a:t>
            </a:r>
          </a:p>
          <a:p>
            <a:endParaRPr lang="en-GB" sz="1000" dirty="0"/>
          </a:p>
          <a:p>
            <a:r>
              <a:rPr lang="en-GB" sz="2800" dirty="0"/>
              <a:t>Sputum volume and pathogen density are reduced in patients on HEMT,</a:t>
            </a:r>
          </a:p>
          <a:p>
            <a:r>
              <a:rPr lang="en-GB" sz="2800" dirty="0"/>
              <a:t>BUT Pathogens are not eradicated</a:t>
            </a:r>
            <a:endParaRPr lang="en-GB" sz="1400" dirty="0"/>
          </a:p>
          <a:p>
            <a:endParaRPr lang="en-GB" sz="1400" dirty="0"/>
          </a:p>
          <a:p>
            <a:r>
              <a:rPr lang="en-GB" sz="2800" dirty="0"/>
              <a:t>Highly sensitive PCR technologies means we need to redefine what actually constitutes an infection</a:t>
            </a:r>
          </a:p>
          <a:p>
            <a:endParaRPr lang="en-GB" sz="2000" dirty="0"/>
          </a:p>
          <a:p>
            <a:r>
              <a:rPr lang="en-GB" sz="4400" dirty="0">
                <a:solidFill>
                  <a:srgbClr val="FF0000"/>
                </a:solidFill>
              </a:rPr>
              <a:t>Two Questions</a:t>
            </a:r>
          </a:p>
          <a:p>
            <a:endParaRPr lang="en-GB" sz="1000" dirty="0"/>
          </a:p>
          <a:p>
            <a:r>
              <a:rPr lang="en-GB" sz="2800" dirty="0"/>
              <a:t>How best to sample the airway ?</a:t>
            </a:r>
          </a:p>
          <a:p>
            <a:endParaRPr lang="en-GB" sz="2800" dirty="0"/>
          </a:p>
          <a:p>
            <a:r>
              <a:rPr lang="en-GB" sz="2800" dirty="0"/>
              <a:t>How best to analyse those samples 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FB40603-670A-42D4-BE1B-8292321FF1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140" y="156634"/>
            <a:ext cx="1158671" cy="476115"/>
          </a:xfrm>
          <a:prstGeom prst="rect">
            <a:avLst/>
          </a:prstGeom>
        </p:spPr>
      </p:pic>
      <p:pic>
        <p:nvPicPr>
          <p:cNvPr id="23" name="Picture 2" descr="http://www.cardiff.ac.uk/identity/downloads/universitylogo.jpg">
            <a:extLst>
              <a:ext uri="{FF2B5EF4-FFF2-40B4-BE49-F238E27FC236}">
                <a16:creationId xmlns:a16="http://schemas.microsoft.com/office/drawing/2014/main" id="{4A89ABAD-B825-4E02-B14C-A1755BB10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75059" y="144468"/>
            <a:ext cx="866546" cy="8340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69278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884D09-4F1F-4576-8223-F652E4F1C5B9}"/>
              </a:ext>
            </a:extLst>
          </p:cNvPr>
          <p:cNvSpPr txBox="1"/>
          <p:nvPr/>
        </p:nvSpPr>
        <p:spPr>
          <a:xfrm>
            <a:off x="514350" y="390525"/>
            <a:ext cx="71256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/>
              <a:t>CF Community</a:t>
            </a:r>
          </a:p>
          <a:p>
            <a:r>
              <a:rPr lang="en-GB" sz="4800" dirty="0">
                <a:solidFill>
                  <a:srgbClr val="FF0000"/>
                </a:solidFill>
              </a:rPr>
              <a:t>Expertise in Patient Training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DD4BDB-60A3-417F-9A6A-21242FF079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3758207"/>
            <a:ext cx="4410075" cy="24806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BECBF8-02C9-4104-B823-40003CB78B40}"/>
              </a:ext>
            </a:extLst>
          </p:cNvPr>
          <p:cNvSpPr txBox="1"/>
          <p:nvPr/>
        </p:nvSpPr>
        <p:spPr>
          <a:xfrm>
            <a:off x="552449" y="6252031"/>
            <a:ext cx="13740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/>
              <a:t>Children’s Hospital Colorado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C972B7-258D-4608-98E9-01600BC944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374" t="18482" r="11953" b="5737"/>
          <a:stretch/>
        </p:blipFill>
        <p:spPr>
          <a:xfrm>
            <a:off x="7048499" y="2689790"/>
            <a:ext cx="4067175" cy="377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3632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884D09-4F1F-4576-8223-F652E4F1C5B9}"/>
              </a:ext>
            </a:extLst>
          </p:cNvPr>
          <p:cNvSpPr txBox="1"/>
          <p:nvPr/>
        </p:nvSpPr>
        <p:spPr>
          <a:xfrm>
            <a:off x="514350" y="390525"/>
            <a:ext cx="729949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/>
              <a:t>Training</a:t>
            </a:r>
          </a:p>
          <a:p>
            <a:r>
              <a:rPr lang="en-GB" sz="4800" dirty="0">
                <a:solidFill>
                  <a:srgbClr val="FF0000"/>
                </a:solidFill>
              </a:rPr>
              <a:t>Sputum induction is worth it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72ECC5-FB56-4862-A3FB-2D11912136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762" t="25391" r="11115" b="18322"/>
          <a:stretch/>
        </p:blipFill>
        <p:spPr>
          <a:xfrm>
            <a:off x="2895600" y="2376184"/>
            <a:ext cx="5867399" cy="431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848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2B1EDC61-3A06-4892-B9F2-E2214172A56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43587" r="43587"/>
          <a:stretch>
            <a:fillRect/>
          </a:stretch>
        </p:blipFill>
        <p:spPr/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6EBE81-EC1A-4EDE-8D4C-13645A5284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22" b="262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70B9A9-BAFB-4B8C-8702-26C9E3085372}"/>
              </a:ext>
            </a:extLst>
          </p:cNvPr>
          <p:cNvSpPr txBox="1"/>
          <p:nvPr/>
        </p:nvSpPr>
        <p:spPr>
          <a:xfrm>
            <a:off x="276623" y="362610"/>
            <a:ext cx="5844100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 err="1">
                <a:solidFill>
                  <a:schemeClr val="bg1">
                    <a:lumMod val="95000"/>
                  </a:schemeClr>
                </a:solidFill>
              </a:rPr>
              <a:t>CF</a:t>
            </a:r>
            <a:r>
              <a:rPr lang="en-GB" sz="4800" dirty="0" err="1">
                <a:solidFill>
                  <a:srgbClr val="FF0000"/>
                </a:solidFill>
              </a:rPr>
              <a:t>SpIT</a:t>
            </a:r>
            <a:endParaRPr lang="en-GB" sz="4800" dirty="0">
              <a:solidFill>
                <a:srgbClr val="FF0000"/>
              </a:solidFill>
            </a:endParaRP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rgbClr val="FF0000"/>
                </a:solidFill>
              </a:rPr>
              <a:t>The Children’s Hospital for Wales</a:t>
            </a:r>
          </a:p>
          <a:p>
            <a:r>
              <a:rPr lang="en-GB" sz="1600" dirty="0">
                <a:solidFill>
                  <a:schemeClr val="bg1"/>
                </a:solidFill>
              </a:rPr>
              <a:t>Dr Julian T. </a:t>
            </a:r>
            <a:r>
              <a:rPr lang="en-GB" sz="1600" dirty="0" err="1">
                <a:solidFill>
                  <a:schemeClr val="bg1"/>
                </a:solidFill>
              </a:rPr>
              <a:t>Forton</a:t>
            </a:r>
            <a:endParaRPr lang="en-GB" sz="1600" dirty="0">
              <a:solidFill>
                <a:schemeClr val="bg1"/>
              </a:solidFill>
            </a:endParaRPr>
          </a:p>
          <a:p>
            <a:r>
              <a:rPr lang="en-GB" sz="1600" dirty="0">
                <a:solidFill>
                  <a:schemeClr val="bg1"/>
                </a:solidFill>
              </a:rPr>
              <a:t>Kath Ronchetti            	Research Physiotherapist</a:t>
            </a:r>
          </a:p>
          <a:p>
            <a:r>
              <a:rPr lang="en-GB" sz="1600" dirty="0">
                <a:solidFill>
                  <a:schemeClr val="bg1"/>
                </a:solidFill>
              </a:rPr>
              <a:t>Hannah Morgan	CF Physiotherapist</a:t>
            </a:r>
          </a:p>
          <a:p>
            <a:r>
              <a:rPr lang="en-GB" sz="1600" dirty="0" err="1">
                <a:solidFill>
                  <a:schemeClr val="bg1"/>
                </a:solidFill>
              </a:rPr>
              <a:t>Jodee</a:t>
            </a:r>
            <a:r>
              <a:rPr lang="en-GB" sz="1600" dirty="0">
                <a:solidFill>
                  <a:schemeClr val="bg1"/>
                </a:solidFill>
              </a:rPr>
              <a:t> Tame                 	CF Physiotherapist</a:t>
            </a:r>
          </a:p>
          <a:p>
            <a:r>
              <a:rPr lang="en-GB" sz="1600" dirty="0">
                <a:solidFill>
                  <a:schemeClr val="bg1"/>
                </a:solidFill>
              </a:rPr>
              <a:t>Dr Juliette Oakley  	Clinical Research Fellow MD</a:t>
            </a:r>
          </a:p>
          <a:p>
            <a:endParaRPr lang="en-GB" sz="16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rgbClr val="FF0000"/>
                </a:solidFill>
              </a:rPr>
              <a:t>Department of Biosciences, Cardiff University</a:t>
            </a:r>
          </a:p>
          <a:p>
            <a:r>
              <a:rPr lang="en-GB" sz="1600" dirty="0">
                <a:solidFill>
                  <a:schemeClr val="bg1"/>
                </a:solidFill>
              </a:rPr>
              <a:t>Prof Eshwar </a:t>
            </a:r>
            <a:r>
              <a:rPr lang="en-GB" sz="1600" dirty="0" err="1">
                <a:solidFill>
                  <a:schemeClr val="bg1"/>
                </a:solidFill>
              </a:rPr>
              <a:t>Mahenthiralingham</a:t>
            </a:r>
            <a:endParaRPr lang="en-GB" sz="1600" dirty="0">
              <a:solidFill>
                <a:schemeClr val="bg1"/>
              </a:solidFill>
            </a:endParaRPr>
          </a:p>
          <a:p>
            <a:r>
              <a:rPr lang="en-GB" sz="1600" dirty="0">
                <a:solidFill>
                  <a:schemeClr val="bg1"/>
                </a:solidFill>
              </a:rPr>
              <a:t>Dr Rebecca Weiser</a:t>
            </a:r>
          </a:p>
          <a:p>
            <a:r>
              <a:rPr lang="en-GB" sz="1600" dirty="0">
                <a:solidFill>
                  <a:schemeClr val="bg1"/>
                </a:solidFill>
              </a:rPr>
              <a:t>Abdullah Aseeri</a:t>
            </a:r>
          </a:p>
          <a:p>
            <a:endParaRPr lang="en-GB" sz="16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rgbClr val="FF0000"/>
                </a:solidFill>
              </a:rPr>
              <a:t>Department of Microbiology, UHW, Cardiff</a:t>
            </a:r>
          </a:p>
          <a:p>
            <a:r>
              <a:rPr lang="en-GB" sz="1600" dirty="0">
                <a:solidFill>
                  <a:schemeClr val="bg1"/>
                </a:solidFill>
              </a:rPr>
              <a:t>Dr Rishi Dhillon</a:t>
            </a:r>
          </a:p>
          <a:p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E93A34-E95B-4CB1-987F-6BE9A24B50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818" y="262685"/>
            <a:ext cx="2142330" cy="880315"/>
          </a:xfrm>
          <a:prstGeom prst="rect">
            <a:avLst/>
          </a:prstGeom>
        </p:spPr>
      </p:pic>
      <p:pic>
        <p:nvPicPr>
          <p:cNvPr id="8" name="Picture 2" descr="http://www.cardiff.ac.uk/identity/downloads/universitylogo.jpg">
            <a:extLst>
              <a:ext uri="{FF2B5EF4-FFF2-40B4-BE49-F238E27FC236}">
                <a16:creationId xmlns:a16="http://schemas.microsoft.com/office/drawing/2014/main" id="{F6AA59FD-0A56-4EAB-91C2-1CA429F0B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53548" y="211290"/>
            <a:ext cx="1460937" cy="1406220"/>
          </a:xfrm>
          <a:prstGeom prst="rect">
            <a:avLst/>
          </a:prstGeom>
          <a:noFill/>
        </p:spPr>
      </p:pic>
      <p:pic>
        <p:nvPicPr>
          <p:cNvPr id="16" name="Picture 2" descr="The Wellcome Trust | BAFTA">
            <a:extLst>
              <a:ext uri="{FF2B5EF4-FFF2-40B4-BE49-F238E27FC236}">
                <a16:creationId xmlns:a16="http://schemas.microsoft.com/office/drawing/2014/main" id="{FC2EAD2D-81FD-4058-A2AB-39F61C12BA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76"/>
          <a:stretch/>
        </p:blipFill>
        <p:spPr bwMode="auto">
          <a:xfrm>
            <a:off x="4570380" y="5585882"/>
            <a:ext cx="2335191" cy="106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D6B3482-8E10-46D6-B893-AEC5EC97A4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31" y="5585882"/>
            <a:ext cx="4172902" cy="1064784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635C53DF-A371-4E61-A154-47BE58BAC78B}"/>
              </a:ext>
            </a:extLst>
          </p:cNvPr>
          <p:cNvSpPr/>
          <p:nvPr/>
        </p:nvSpPr>
        <p:spPr>
          <a:xfrm>
            <a:off x="6929422" y="5584558"/>
            <a:ext cx="1863258" cy="10647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Content Placeholder 27">
            <a:extLst>
              <a:ext uri="{FF2B5EF4-FFF2-40B4-BE49-F238E27FC236}">
                <a16:creationId xmlns:a16="http://schemas.microsoft.com/office/drawing/2014/main" id="{114FBF8E-E4E9-424E-9680-D8E54D5CF6B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90085" y="5744154"/>
            <a:ext cx="1437787" cy="754838"/>
          </a:xfrm>
        </p:spPr>
      </p:pic>
    </p:spTree>
    <p:extLst>
      <p:ext uri="{BB962C8B-B14F-4D97-AF65-F5344CB8AC3E}">
        <p14:creationId xmlns:p14="http://schemas.microsoft.com/office/powerpoint/2010/main" val="4214808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Line 19">
            <a:extLst>
              <a:ext uri="{FF2B5EF4-FFF2-40B4-BE49-F238E27FC236}">
                <a16:creationId xmlns:a16="http://schemas.microsoft.com/office/drawing/2014/main" id="{5FE6FD09-9849-442D-9A15-73E675A428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19172" y="3468795"/>
            <a:ext cx="2368898" cy="48567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>
              <a:latin typeface="+mj-lt"/>
            </a:endParaRPr>
          </a:p>
        </p:txBody>
      </p:sp>
      <p:sp>
        <p:nvSpPr>
          <p:cNvPr id="75" name="Line 19">
            <a:extLst>
              <a:ext uri="{FF2B5EF4-FFF2-40B4-BE49-F238E27FC236}">
                <a16:creationId xmlns:a16="http://schemas.microsoft.com/office/drawing/2014/main" id="{2AC6B686-7311-4357-AA6E-3D0D6CA44F7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288069" y="3475393"/>
            <a:ext cx="2670175" cy="53666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>
              <a:latin typeface="+mj-lt"/>
            </a:endParaRPr>
          </a:p>
        </p:txBody>
      </p:sp>
      <p:sp>
        <p:nvSpPr>
          <p:cNvPr id="13" name="Text Box 15">
            <a:extLst>
              <a:ext uri="{FF2B5EF4-FFF2-40B4-BE49-F238E27FC236}">
                <a16:creationId xmlns:a16="http://schemas.microsoft.com/office/drawing/2014/main" id="{20133DD0-EE29-41D3-8DB4-73B91677D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7818" y="3960537"/>
            <a:ext cx="2634054" cy="738664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effectLst>
            <a:outerShdw blurRad="50800" dist="114300" dir="54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GB" altLang="en-US" sz="1400" dirty="0">
                <a:solidFill>
                  <a:schemeClr val="bg1"/>
                </a:solidFill>
                <a:latin typeface="+mj-lt"/>
              </a:rPr>
              <a:t>CF pathogens detected by </a:t>
            </a:r>
          </a:p>
          <a:p>
            <a:pPr algn="ctr"/>
            <a:r>
              <a:rPr lang="en-GB" altLang="en-US" sz="1400" dirty="0">
                <a:solidFill>
                  <a:schemeClr val="bg1"/>
                </a:solidFill>
                <a:latin typeface="+mj-lt"/>
              </a:rPr>
              <a:t>conventional microbiology culture</a:t>
            </a:r>
          </a:p>
          <a:p>
            <a:pPr algn="ctr"/>
            <a:endParaRPr lang="en-GB" altLang="en-US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 Box 16">
            <a:extLst>
              <a:ext uri="{FF2B5EF4-FFF2-40B4-BE49-F238E27FC236}">
                <a16:creationId xmlns:a16="http://schemas.microsoft.com/office/drawing/2014/main" id="{199974C1-D6FB-41F6-8F06-4F1B6BDFA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080" y="3996561"/>
            <a:ext cx="2948883" cy="738664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effectLst>
            <a:outerShdw blurRad="50800" dist="114300" dir="54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altLang="en-US" sz="1400" dirty="0">
                <a:solidFill>
                  <a:schemeClr val="bg1"/>
                </a:solidFill>
                <a:latin typeface="+mj-lt"/>
              </a:rPr>
              <a:t>CF pathogens detected</a:t>
            </a:r>
          </a:p>
          <a:p>
            <a:pPr algn="ctr"/>
            <a:r>
              <a:rPr lang="en-GB" altLang="en-US" sz="1400" dirty="0">
                <a:solidFill>
                  <a:schemeClr val="bg1"/>
                </a:solidFill>
                <a:latin typeface="+mj-lt"/>
              </a:rPr>
              <a:t>Culture independent microbiology</a:t>
            </a:r>
          </a:p>
          <a:p>
            <a:pPr algn="ctr"/>
            <a:endParaRPr lang="en-GB" altLang="en-US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Line 19">
            <a:extLst>
              <a:ext uri="{FF2B5EF4-FFF2-40B4-BE49-F238E27FC236}">
                <a16:creationId xmlns:a16="http://schemas.microsoft.com/office/drawing/2014/main" id="{0868DCB6-D2DE-4D34-966A-CFE8E5FFF28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56821" y="1061118"/>
            <a:ext cx="614750" cy="117831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none" w="med" len="med"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>
              <a:latin typeface="+mj-lt"/>
            </a:endParaRPr>
          </a:p>
        </p:txBody>
      </p:sp>
      <p:sp>
        <p:nvSpPr>
          <p:cNvPr id="29" name="Text Box 16">
            <a:extLst>
              <a:ext uri="{FF2B5EF4-FFF2-40B4-BE49-F238E27FC236}">
                <a16:creationId xmlns:a16="http://schemas.microsoft.com/office/drawing/2014/main" id="{E043C4E4-9FC3-414C-B696-8CAAF22BD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1687" y="4884549"/>
            <a:ext cx="2948883" cy="738664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effectLst>
            <a:outerShdw blurRad="50800" dist="114300" dir="54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altLang="en-US" sz="1400" dirty="0">
                <a:solidFill>
                  <a:schemeClr val="bg1"/>
                </a:solidFill>
                <a:latin typeface="+mj-lt"/>
              </a:rPr>
              <a:t>Microbiome evolution in children  with Cystic Fibrosis</a:t>
            </a:r>
          </a:p>
          <a:p>
            <a:pPr algn="ctr"/>
            <a:endParaRPr lang="en-GB" altLang="en-US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0" name="Text Box 16">
            <a:extLst>
              <a:ext uri="{FF2B5EF4-FFF2-40B4-BE49-F238E27FC236}">
                <a16:creationId xmlns:a16="http://schemas.microsoft.com/office/drawing/2014/main" id="{2124F04D-46AB-4406-A020-CD10CC888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1687" y="5772537"/>
            <a:ext cx="2948883" cy="738664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effectLst>
            <a:outerShdw blurRad="50800" dist="114300" dir="54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altLang="en-US" sz="1400" dirty="0">
                <a:solidFill>
                  <a:schemeClr val="bg1"/>
                </a:solidFill>
                <a:latin typeface="+mj-lt"/>
              </a:rPr>
              <a:t>Clinical determinants  of  accelerated evolution</a:t>
            </a:r>
          </a:p>
          <a:p>
            <a:pPr algn="ctr"/>
            <a:endParaRPr lang="en-GB" altLang="en-US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9" name="Line 19">
            <a:extLst>
              <a:ext uri="{FF2B5EF4-FFF2-40B4-BE49-F238E27FC236}">
                <a16:creationId xmlns:a16="http://schemas.microsoft.com/office/drawing/2014/main" id="{0D689013-EBA1-4978-8BFC-03F915BAEAE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567992" y="1053306"/>
            <a:ext cx="746933" cy="119977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none" w="med" len="med"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>
              <a:latin typeface="+mj-lt"/>
            </a:endParaRPr>
          </a:p>
        </p:txBody>
      </p:sp>
      <p:sp>
        <p:nvSpPr>
          <p:cNvPr id="70" name="Line 19">
            <a:extLst>
              <a:ext uri="{FF2B5EF4-FFF2-40B4-BE49-F238E27FC236}">
                <a16:creationId xmlns:a16="http://schemas.microsoft.com/office/drawing/2014/main" id="{398947BF-313C-4F7A-9DC9-B8E1DC0454A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97098" y="997338"/>
            <a:ext cx="5017828" cy="129089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none" w="med" len="med"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>
              <a:latin typeface="+mj-lt"/>
            </a:endParaRPr>
          </a:p>
        </p:txBody>
      </p:sp>
      <p:sp>
        <p:nvSpPr>
          <p:cNvPr id="71" name="Line 19">
            <a:extLst>
              <a:ext uri="{FF2B5EF4-FFF2-40B4-BE49-F238E27FC236}">
                <a16:creationId xmlns:a16="http://schemas.microsoft.com/office/drawing/2014/main" id="{EFED4BA2-C9DA-40DB-B080-97F27E46BBD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29036" y="1037417"/>
            <a:ext cx="2985890" cy="125081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none" w="med" len="med"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>
              <a:latin typeface="+mj-lt"/>
            </a:endParaRPr>
          </a:p>
        </p:txBody>
      </p:sp>
      <p:sp>
        <p:nvSpPr>
          <p:cNvPr id="72" name="Line 19">
            <a:extLst>
              <a:ext uri="{FF2B5EF4-FFF2-40B4-BE49-F238E27FC236}">
                <a16:creationId xmlns:a16="http://schemas.microsoft.com/office/drawing/2014/main" id="{C715DF4C-84D6-4829-A105-446B1E537AC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56819" y="1037418"/>
            <a:ext cx="2746955" cy="125081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none" w="med" len="med"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>
              <a:latin typeface="+mj-lt"/>
            </a:endParaRPr>
          </a:p>
        </p:txBody>
      </p:sp>
      <p:sp>
        <p:nvSpPr>
          <p:cNvPr id="73" name="Line 19">
            <a:extLst>
              <a:ext uri="{FF2B5EF4-FFF2-40B4-BE49-F238E27FC236}">
                <a16:creationId xmlns:a16="http://schemas.microsoft.com/office/drawing/2014/main" id="{830AB8AD-75A8-4BBF-A870-77D80D084EB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266403" y="997330"/>
            <a:ext cx="8043" cy="151745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none" w="med" len="med"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>
              <a:latin typeface="+mj-lt"/>
            </a:endParaRP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BA9D38A2-F82D-49E1-AE2D-6D413DEB9854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089813" y="577464"/>
            <a:ext cx="2596266" cy="646331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114300" dir="5400000" algn="t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>
            <a:spAutoFit/>
          </a:bodyPr>
          <a:lstStyle/>
          <a:p>
            <a:pPr algn="ctr"/>
            <a:r>
              <a:rPr lang="en-GB" altLang="en-US" dirty="0">
                <a:solidFill>
                  <a:schemeClr val="bg1"/>
                </a:solidFill>
                <a:latin typeface="+mj-lt"/>
              </a:rPr>
              <a:t>Annual</a:t>
            </a:r>
          </a:p>
          <a:p>
            <a:pPr algn="ctr"/>
            <a:r>
              <a:rPr lang="en-GB" altLang="en-US" dirty="0">
                <a:solidFill>
                  <a:schemeClr val="bg1"/>
                </a:solidFill>
                <a:latin typeface="+mj-lt"/>
              </a:rPr>
              <a:t>assessment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4AE4DA60-2250-4329-8568-1128E2EF8E0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884745" y="577464"/>
            <a:ext cx="2770584" cy="646331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114300" dir="54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altLang="en-US" dirty="0">
                <a:solidFill>
                  <a:schemeClr val="bg1"/>
                </a:solidFill>
                <a:latin typeface="+mj-lt"/>
              </a:rPr>
              <a:t>Acute </a:t>
            </a:r>
          </a:p>
          <a:p>
            <a:pPr algn="ctr"/>
            <a:r>
              <a:rPr lang="en-GB" altLang="en-US" dirty="0">
                <a:solidFill>
                  <a:schemeClr val="bg1"/>
                </a:solidFill>
                <a:latin typeface="+mj-lt"/>
              </a:rPr>
              <a:t>exacerbation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20E07DCB-F211-45B6-A252-9F01F258E89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8870698" y="577464"/>
            <a:ext cx="2896168" cy="646331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114300" dir="54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altLang="en-US" dirty="0">
                <a:solidFill>
                  <a:schemeClr val="bg1"/>
                </a:solidFill>
                <a:latin typeface="+mj-lt"/>
              </a:rPr>
              <a:t>Bronchoscopy </a:t>
            </a:r>
          </a:p>
          <a:p>
            <a:pPr algn="ctr"/>
            <a:r>
              <a:rPr lang="en-GB" altLang="en-US" dirty="0">
                <a:solidFill>
                  <a:schemeClr val="bg1"/>
                </a:solidFill>
                <a:latin typeface="+mj-lt"/>
              </a:rPr>
              <a:t>indicated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67DBACAC-B701-42FB-89EF-3A843C196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2090" y="2158156"/>
            <a:ext cx="1800000" cy="646331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>
            <a:outerShdw blurRad="50800" dist="114300" dir="54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altLang="en-US" dirty="0">
                <a:solidFill>
                  <a:schemeClr val="bg1"/>
                </a:solidFill>
                <a:latin typeface="+mj-lt"/>
              </a:rPr>
              <a:t>Cough</a:t>
            </a:r>
          </a:p>
          <a:p>
            <a:pPr algn="ctr"/>
            <a:r>
              <a:rPr lang="en-GB" altLang="en-US" dirty="0">
                <a:solidFill>
                  <a:schemeClr val="bg1"/>
                </a:solidFill>
                <a:latin typeface="+mj-lt"/>
              </a:rPr>
              <a:t>swab</a:t>
            </a: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9B941BE2-787A-41E6-B1AD-164F4A11F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0068" y="2158156"/>
            <a:ext cx="1800000" cy="646331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>
            <a:outerShdw blurRad="50800" dist="114300" dir="54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altLang="en-US" dirty="0">
                <a:solidFill>
                  <a:schemeClr val="bg1"/>
                </a:solidFill>
                <a:latin typeface="+mj-lt"/>
              </a:rPr>
              <a:t>Induced </a:t>
            </a:r>
          </a:p>
          <a:p>
            <a:pPr algn="ctr"/>
            <a:r>
              <a:rPr lang="en-GB" altLang="en-US" dirty="0">
                <a:solidFill>
                  <a:schemeClr val="bg1"/>
                </a:solidFill>
                <a:latin typeface="+mj-lt"/>
              </a:rPr>
              <a:t>sputum</a:t>
            </a:r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298AF206-4337-4BCC-B8BC-7C927BE8F1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4446" y="2158156"/>
            <a:ext cx="1800000" cy="646331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>
            <a:outerShdw blurRad="50800" dist="114300" dir="54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altLang="en-US" dirty="0">
                <a:solidFill>
                  <a:schemeClr val="bg1"/>
                </a:solidFill>
                <a:latin typeface="+mj-lt"/>
              </a:rPr>
              <a:t>Bronchoscopy</a:t>
            </a:r>
          </a:p>
          <a:p>
            <a:pPr algn="ctr"/>
            <a:r>
              <a:rPr lang="en-GB" altLang="en-US" dirty="0">
                <a:solidFill>
                  <a:schemeClr val="bg1"/>
                </a:solidFill>
                <a:latin typeface="+mj-lt"/>
              </a:rPr>
              <a:t>6 lobes</a:t>
            </a: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4BD9632D-9643-4833-9A5E-30F9AF72DD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2089" y="3118582"/>
            <a:ext cx="6092835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114300" dir="54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altLang="en-US" dirty="0">
                <a:solidFill>
                  <a:schemeClr val="bg1"/>
                </a:solidFill>
                <a:latin typeface="+mj-lt"/>
              </a:rPr>
              <a:t>Bank of samples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76CF573-2166-4314-A670-E4C24B781274}"/>
              </a:ext>
            </a:extLst>
          </p:cNvPr>
          <p:cNvSpPr txBox="1"/>
          <p:nvPr/>
        </p:nvSpPr>
        <p:spPr>
          <a:xfrm>
            <a:off x="206173" y="515908"/>
            <a:ext cx="19143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/>
              <a:t>CF-SpIT</a:t>
            </a:r>
          </a:p>
        </p:txBody>
      </p:sp>
      <p:sp>
        <p:nvSpPr>
          <p:cNvPr id="77" name="AutoShape 29">
            <a:extLst>
              <a:ext uri="{FF2B5EF4-FFF2-40B4-BE49-F238E27FC236}">
                <a16:creationId xmlns:a16="http://schemas.microsoft.com/office/drawing/2014/main" id="{2530EB4A-C2E7-4737-A0C5-8EF5E80546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9194" y="4080970"/>
            <a:ext cx="1952625" cy="485775"/>
          </a:xfrm>
          <a:prstGeom prst="leftRightArrow">
            <a:avLst>
              <a:gd name="adj1" fmla="val 50000"/>
              <a:gd name="adj2" fmla="val 80392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GB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431754-7D10-45A5-8839-93422B51B181}"/>
              </a:ext>
            </a:extLst>
          </p:cNvPr>
          <p:cNvSpPr txBox="1"/>
          <p:nvPr/>
        </p:nvSpPr>
        <p:spPr>
          <a:xfrm>
            <a:off x="221231" y="2288237"/>
            <a:ext cx="209474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How to sample</a:t>
            </a:r>
          </a:p>
          <a:p>
            <a:endParaRPr lang="en-GB" sz="2400" dirty="0">
              <a:solidFill>
                <a:srgbClr val="C00000"/>
              </a:solidFill>
            </a:endParaRPr>
          </a:p>
          <a:p>
            <a:endParaRPr lang="en-GB" sz="2400" dirty="0">
              <a:solidFill>
                <a:srgbClr val="C00000"/>
              </a:solidFill>
            </a:endParaRPr>
          </a:p>
          <a:p>
            <a:endParaRPr lang="en-GB" sz="2400" dirty="0">
              <a:solidFill>
                <a:srgbClr val="C00000"/>
              </a:solidFill>
            </a:endParaRPr>
          </a:p>
          <a:p>
            <a:endParaRPr lang="en-GB" sz="2400" dirty="0">
              <a:solidFill>
                <a:srgbClr val="C00000"/>
              </a:solidFill>
            </a:endParaRPr>
          </a:p>
          <a:p>
            <a:r>
              <a:rPr lang="en-GB" sz="2400" dirty="0">
                <a:solidFill>
                  <a:srgbClr val="C00000"/>
                </a:solidFill>
              </a:rPr>
              <a:t>How to analyse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F411D9-7A21-4998-8AA9-EACC77BA3257}"/>
              </a:ext>
            </a:extLst>
          </p:cNvPr>
          <p:cNvSpPr txBox="1"/>
          <p:nvPr/>
        </p:nvSpPr>
        <p:spPr>
          <a:xfrm>
            <a:off x="165933" y="6224656"/>
            <a:ext cx="676376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Ronchetti K. et al (2018)</a:t>
            </a:r>
          </a:p>
          <a:p>
            <a:r>
              <a:rPr lang="en-US" sz="1100" dirty="0"/>
              <a:t>The CF‐Sputum Induction Trial (CF‐SpIT) to assess lower airway bacterial sampling in young children with cystic fibrosis: a prospective internally controlled interventional trial. Lancet Respir Med. 2018 Jun;6(6):461‐71</a:t>
            </a:r>
            <a:endParaRPr lang="en-GB" sz="11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263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E8BB6C-5FE2-4409-8A72-997CCB670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2"/>
          <a:stretch/>
        </p:blipFill>
        <p:spPr bwMode="auto">
          <a:xfrm>
            <a:off x="492089" y="3571875"/>
            <a:ext cx="4292022" cy="303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13174C0-2BEF-4E63-9342-D1563C93E4BC}"/>
              </a:ext>
            </a:extLst>
          </p:cNvPr>
          <p:cNvGrpSpPr/>
          <p:nvPr/>
        </p:nvGrpSpPr>
        <p:grpSpPr>
          <a:xfrm>
            <a:off x="8072728" y="2730200"/>
            <a:ext cx="3672410" cy="3639939"/>
            <a:chOff x="403254" y="1140282"/>
            <a:chExt cx="5058820" cy="548917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72031E4-C5F9-4AB7-9C54-DC6F79472646}"/>
                </a:ext>
              </a:extLst>
            </p:cNvPr>
            <p:cNvGrpSpPr/>
            <p:nvPr/>
          </p:nvGrpSpPr>
          <p:grpSpPr>
            <a:xfrm>
              <a:off x="2624534" y="1140282"/>
              <a:ext cx="2837540" cy="2245519"/>
              <a:chOff x="667660" y="5474494"/>
              <a:chExt cx="2837540" cy="2245519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850E7FBB-F1F1-4DE4-A9F9-51859EBB9C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7660" y="5474494"/>
                <a:ext cx="1570715" cy="13477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616E0BA-CD74-4724-9E10-B479C10CCD6D}"/>
                  </a:ext>
                </a:extLst>
              </p:cNvPr>
              <p:cNvSpPr/>
              <p:nvPr/>
            </p:nvSpPr>
            <p:spPr>
              <a:xfrm>
                <a:off x="1847850" y="6386513"/>
                <a:ext cx="1657350" cy="13335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C2D4A5E-E559-4AE0-86AB-F0C1581A60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56" b="5562"/>
            <a:stretch/>
          </p:blipFill>
          <p:spPr bwMode="auto">
            <a:xfrm>
              <a:off x="403254" y="1468155"/>
              <a:ext cx="2321801" cy="5161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057F991-26BC-4A65-BB45-EA95E5E3B3BE}"/>
              </a:ext>
            </a:extLst>
          </p:cNvPr>
          <p:cNvCxnSpPr/>
          <p:nvPr/>
        </p:nvCxnSpPr>
        <p:spPr>
          <a:xfrm>
            <a:off x="5276490" y="-474183"/>
            <a:ext cx="0" cy="84391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1CA2BF1-00D4-48A8-9B64-C4885FA07959}"/>
              </a:ext>
            </a:extLst>
          </p:cNvPr>
          <p:cNvSpPr txBox="1"/>
          <p:nvPr/>
        </p:nvSpPr>
        <p:spPr>
          <a:xfrm>
            <a:off x="231865" y="319585"/>
            <a:ext cx="48326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Sputum induction v cough swab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3139E1-0324-4CD8-87AC-A60ED476467E}"/>
              </a:ext>
            </a:extLst>
          </p:cNvPr>
          <p:cNvSpPr txBox="1"/>
          <p:nvPr/>
        </p:nvSpPr>
        <p:spPr>
          <a:xfrm>
            <a:off x="5506472" y="315445"/>
            <a:ext cx="6078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Sputum induction v BAL </a:t>
            </a:r>
            <a:r>
              <a:rPr lang="en-GB" sz="1600" dirty="0"/>
              <a:t>( 1 lobe, 2 lobe and 6 lobe)</a:t>
            </a:r>
            <a:endParaRPr lang="en-GB" sz="2800" dirty="0"/>
          </a:p>
        </p:txBody>
      </p:sp>
      <p:pic>
        <p:nvPicPr>
          <p:cNvPr id="13" name="Graphic 5" descr="Thumbs up sign">
            <a:extLst>
              <a:ext uri="{FF2B5EF4-FFF2-40B4-BE49-F238E27FC236}">
                <a16:creationId xmlns:a16="http://schemas.microsoft.com/office/drawing/2014/main" id="{FE58AC27-CB4D-4739-88D0-113D4C887D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0651" y="947372"/>
            <a:ext cx="1593499" cy="1593499"/>
          </a:xfrm>
          <a:prstGeom prst="rect">
            <a:avLst/>
          </a:prstGeom>
        </p:spPr>
      </p:pic>
      <p:pic>
        <p:nvPicPr>
          <p:cNvPr id="14" name="Graphic 5" descr="Thumbs up sign">
            <a:extLst>
              <a:ext uri="{FF2B5EF4-FFF2-40B4-BE49-F238E27FC236}">
                <a16:creationId xmlns:a16="http://schemas.microsoft.com/office/drawing/2014/main" id="{E5B8291A-E1FC-471E-AAB5-3B2CA050EF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65783" y="947373"/>
            <a:ext cx="1593499" cy="159349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6644447-3ADA-45D6-B7DC-C9A4B1B9593A}"/>
              </a:ext>
            </a:extLst>
          </p:cNvPr>
          <p:cNvGrpSpPr/>
          <p:nvPr/>
        </p:nvGrpSpPr>
        <p:grpSpPr>
          <a:xfrm>
            <a:off x="5354322" y="3701309"/>
            <a:ext cx="2343151" cy="2590798"/>
            <a:chOff x="5196954" y="1008375"/>
            <a:chExt cx="4082144" cy="444136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300B3F8-6477-4ED2-B435-723AEAF49CBB}"/>
                </a:ext>
              </a:extLst>
            </p:cNvPr>
            <p:cNvGrpSpPr/>
            <p:nvPr/>
          </p:nvGrpSpPr>
          <p:grpSpPr>
            <a:xfrm>
              <a:off x="5196954" y="2256601"/>
              <a:ext cx="4082144" cy="3193143"/>
              <a:chOff x="2485571" y="2547257"/>
              <a:chExt cx="4082144" cy="3193143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974DEEFA-6300-4322-8051-2FE99BDF6B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/>
              <a:srcRect l="32171" t="36247" r="28551" b="11407"/>
              <a:stretch/>
            </p:blipFill>
            <p:spPr>
              <a:xfrm>
                <a:off x="3142343" y="2605313"/>
                <a:ext cx="3149600" cy="3135087"/>
              </a:xfrm>
              <a:prstGeom prst="rect">
                <a:avLst/>
              </a:prstGeom>
            </p:spPr>
          </p:pic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D929136-EEF5-41F2-9F4C-E126C9D02BE9}"/>
                  </a:ext>
                </a:extLst>
              </p:cNvPr>
              <p:cNvSpPr/>
              <p:nvPr/>
            </p:nvSpPr>
            <p:spPr>
              <a:xfrm>
                <a:off x="2866571" y="2547257"/>
                <a:ext cx="762000" cy="6966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5331361A-F2B5-49A2-9B49-B4F874278F26}"/>
                  </a:ext>
                </a:extLst>
              </p:cNvPr>
              <p:cNvSpPr/>
              <p:nvPr/>
            </p:nvSpPr>
            <p:spPr>
              <a:xfrm>
                <a:off x="5805715" y="2895600"/>
                <a:ext cx="762000" cy="6966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BB832CE-C989-4FC1-8B29-77D0B3EA903D}"/>
                  </a:ext>
                </a:extLst>
              </p:cNvPr>
              <p:cNvSpPr/>
              <p:nvPr/>
            </p:nvSpPr>
            <p:spPr>
              <a:xfrm>
                <a:off x="2485571" y="3679371"/>
                <a:ext cx="762000" cy="6966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</p:grp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CC6C63EE-BDF6-48E9-8935-AEAB1B2E5A80}"/>
                </a:ext>
              </a:extLst>
            </p:cNvPr>
            <p:cNvSpPr/>
            <p:nvPr/>
          </p:nvSpPr>
          <p:spPr>
            <a:xfrm>
              <a:off x="6619289" y="3248293"/>
              <a:ext cx="650191" cy="1158240"/>
            </a:xfrm>
            <a:custGeom>
              <a:avLst/>
              <a:gdLst>
                <a:gd name="connsiteX0" fmla="*/ 0 w 601980"/>
                <a:gd name="connsiteY0" fmla="*/ 1158240 h 1158240"/>
                <a:gd name="connsiteX1" fmla="*/ 137160 w 601980"/>
                <a:gd name="connsiteY1" fmla="*/ 487680 h 1158240"/>
                <a:gd name="connsiteX2" fmla="*/ 601980 w 601980"/>
                <a:gd name="connsiteY2" fmla="*/ 0 h 115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1980" h="1158240">
                  <a:moveTo>
                    <a:pt x="0" y="1158240"/>
                  </a:moveTo>
                  <a:cubicBezTo>
                    <a:pt x="18415" y="919480"/>
                    <a:pt x="36830" y="680720"/>
                    <a:pt x="137160" y="487680"/>
                  </a:cubicBezTo>
                  <a:cubicBezTo>
                    <a:pt x="237490" y="294640"/>
                    <a:pt x="419735" y="147320"/>
                    <a:pt x="601980" y="0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CB55568C-D584-4E19-AA99-9EEC649FEC3B}"/>
                </a:ext>
              </a:extLst>
            </p:cNvPr>
            <p:cNvSpPr/>
            <p:nvPr/>
          </p:nvSpPr>
          <p:spPr>
            <a:xfrm flipH="1">
              <a:off x="7368538" y="3248293"/>
              <a:ext cx="705857" cy="1158240"/>
            </a:xfrm>
            <a:custGeom>
              <a:avLst/>
              <a:gdLst>
                <a:gd name="connsiteX0" fmla="*/ 0 w 601980"/>
                <a:gd name="connsiteY0" fmla="*/ 1158240 h 1158240"/>
                <a:gd name="connsiteX1" fmla="*/ 137160 w 601980"/>
                <a:gd name="connsiteY1" fmla="*/ 487680 h 1158240"/>
                <a:gd name="connsiteX2" fmla="*/ 601980 w 601980"/>
                <a:gd name="connsiteY2" fmla="*/ 0 h 115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1980" h="1158240">
                  <a:moveTo>
                    <a:pt x="0" y="1158240"/>
                  </a:moveTo>
                  <a:cubicBezTo>
                    <a:pt x="18415" y="919480"/>
                    <a:pt x="36830" y="680720"/>
                    <a:pt x="137160" y="487680"/>
                  </a:cubicBezTo>
                  <a:cubicBezTo>
                    <a:pt x="237490" y="294640"/>
                    <a:pt x="419735" y="147320"/>
                    <a:pt x="601980" y="0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38DDF39-D487-4F31-ACD6-1E7EA7FEEBD0}"/>
                </a:ext>
              </a:extLst>
            </p:cNvPr>
            <p:cNvGrpSpPr/>
            <p:nvPr/>
          </p:nvGrpSpPr>
          <p:grpSpPr>
            <a:xfrm>
              <a:off x="7218236" y="1008375"/>
              <a:ext cx="217714" cy="1132112"/>
              <a:chOff x="4479694" y="1340754"/>
              <a:chExt cx="217714" cy="1132112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3472903D-F127-481E-B364-A22335AF1202}"/>
                  </a:ext>
                </a:extLst>
              </p:cNvPr>
              <p:cNvSpPr/>
              <p:nvPr/>
            </p:nvSpPr>
            <p:spPr>
              <a:xfrm>
                <a:off x="4479694" y="2262409"/>
                <a:ext cx="217714" cy="210457"/>
              </a:xfrm>
              <a:prstGeom prst="ellipse">
                <a:avLst/>
              </a:prstGeom>
              <a:solidFill>
                <a:srgbClr val="5ED2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E7285FE0-54BD-4D9C-9E2B-E9EB2F302A6B}"/>
                  </a:ext>
                </a:extLst>
              </p:cNvPr>
              <p:cNvSpPr/>
              <p:nvPr/>
            </p:nvSpPr>
            <p:spPr>
              <a:xfrm>
                <a:off x="4479694" y="2113629"/>
                <a:ext cx="217714" cy="210457"/>
              </a:xfrm>
              <a:prstGeom prst="ellipse">
                <a:avLst/>
              </a:prstGeom>
              <a:solidFill>
                <a:srgbClr val="66FF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5AF6EC80-F4EA-4569-B6B4-BF9FC9474F31}"/>
                  </a:ext>
                </a:extLst>
              </p:cNvPr>
              <p:cNvSpPr/>
              <p:nvPr/>
            </p:nvSpPr>
            <p:spPr>
              <a:xfrm>
                <a:off x="4479694" y="1966677"/>
                <a:ext cx="217714" cy="210457"/>
              </a:xfrm>
              <a:prstGeom prst="ellipse">
                <a:avLst/>
              </a:prstGeom>
              <a:solidFill>
                <a:srgbClr val="F4E7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D309D0F7-97BF-4436-83A9-C53FA5B43B8D}"/>
                  </a:ext>
                </a:extLst>
              </p:cNvPr>
              <p:cNvSpPr/>
              <p:nvPr/>
            </p:nvSpPr>
            <p:spPr>
              <a:xfrm>
                <a:off x="4479694" y="1819719"/>
                <a:ext cx="217714" cy="210457"/>
              </a:xfrm>
              <a:prstGeom prst="ellipse">
                <a:avLst/>
              </a:prstGeom>
              <a:solidFill>
                <a:srgbClr val="C46C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6E5B9194-B4D7-4FC8-A75F-2E566567B38C}"/>
                  </a:ext>
                </a:extLst>
              </p:cNvPr>
              <p:cNvSpPr/>
              <p:nvPr/>
            </p:nvSpPr>
            <p:spPr>
              <a:xfrm>
                <a:off x="4479694" y="1598379"/>
                <a:ext cx="217714" cy="210457"/>
              </a:xfrm>
              <a:prstGeom prst="ellipse">
                <a:avLst/>
              </a:prstGeom>
              <a:solidFill>
                <a:srgbClr val="583E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C3B953DD-37D8-4936-807A-420400B4598A}"/>
                  </a:ext>
                </a:extLst>
              </p:cNvPr>
              <p:cNvSpPr/>
              <p:nvPr/>
            </p:nvSpPr>
            <p:spPr>
              <a:xfrm>
                <a:off x="4479694" y="1340754"/>
                <a:ext cx="217714" cy="210457"/>
              </a:xfrm>
              <a:prstGeom prst="ellipse">
                <a:avLst/>
              </a:prstGeom>
              <a:solidFill>
                <a:srgbClr val="1B0E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</p:grp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2AB4130-D15B-46FA-8C07-D5673DB8ED7E}"/>
                </a:ext>
              </a:extLst>
            </p:cNvPr>
            <p:cNvCxnSpPr/>
            <p:nvPr/>
          </p:nvCxnSpPr>
          <p:spPr>
            <a:xfrm>
              <a:off x="7174771" y="1118503"/>
              <a:ext cx="0" cy="183478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B51FFF2-81C1-4AED-AA6D-A1225A54514B}"/>
                </a:ext>
              </a:extLst>
            </p:cNvPr>
            <p:cNvCxnSpPr/>
            <p:nvPr/>
          </p:nvCxnSpPr>
          <p:spPr>
            <a:xfrm>
              <a:off x="7470046" y="1118503"/>
              <a:ext cx="0" cy="183478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BD77F86C-9117-4CE1-A967-E2CE00383252}"/>
              </a:ext>
            </a:extLst>
          </p:cNvPr>
          <p:cNvSpPr txBox="1"/>
          <p:nvPr/>
        </p:nvSpPr>
        <p:spPr>
          <a:xfrm>
            <a:off x="1923993" y="1701029"/>
            <a:ext cx="2734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3 times as many pathogens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948AF75-5704-4C01-B6F2-D11D97AC9CE5}"/>
              </a:ext>
            </a:extLst>
          </p:cNvPr>
          <p:cNvSpPr txBox="1"/>
          <p:nvPr/>
        </p:nvSpPr>
        <p:spPr>
          <a:xfrm>
            <a:off x="7810859" y="1657769"/>
            <a:ext cx="2457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Equivalent to 2 lobe BAL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7C7FEA-3EC4-4940-AA48-1C8DBC087F27}"/>
              </a:ext>
            </a:extLst>
          </p:cNvPr>
          <p:cNvSpPr txBox="1"/>
          <p:nvPr/>
        </p:nvSpPr>
        <p:spPr>
          <a:xfrm>
            <a:off x="9673959" y="6562775"/>
            <a:ext cx="2939217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Lancet Respir Med. 2018 Jun;6(6):461‐71</a:t>
            </a:r>
            <a:endParaRPr lang="en-GB" sz="11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6181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B0228E70-4B55-49FC-BD5C-ACEB9AD2F9A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02819" y="56383"/>
            <a:ext cx="6013249" cy="1217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en-GB" sz="4400" dirty="0">
                <a:solidFill>
                  <a:schemeClr val="tx1"/>
                </a:solidFill>
              </a:rPr>
              <a:t>CF SpIT: </a:t>
            </a:r>
            <a:r>
              <a:rPr lang="en-GB" sz="4400" dirty="0">
                <a:solidFill>
                  <a:srgbClr val="FF0000"/>
                </a:solidFill>
              </a:rPr>
              <a:t>30</a:t>
            </a:r>
            <a:r>
              <a:rPr lang="en-GB" sz="4400" dirty="0"/>
              <a:t> </a:t>
            </a:r>
            <a:r>
              <a:rPr lang="en-GB" sz="4400" dirty="0">
                <a:solidFill>
                  <a:srgbClr val="FF0000"/>
                </a:solidFill>
              </a:rPr>
              <a:t>patients </a:t>
            </a:r>
          </a:p>
          <a:p>
            <a:pPr marL="0" indent="0">
              <a:buNone/>
            </a:pPr>
            <a:r>
              <a:rPr lang="en-GB" sz="2800" dirty="0">
                <a:solidFill>
                  <a:schemeClr val="tx1"/>
                </a:solidFill>
              </a:rPr>
              <a:t>Paired sputum induction and 6 lobe BAL</a:t>
            </a:r>
          </a:p>
        </p:txBody>
      </p:sp>
      <p:pic>
        <p:nvPicPr>
          <p:cNvPr id="21" name="Content Placeholder 33">
            <a:extLst>
              <a:ext uri="{FF2B5EF4-FFF2-40B4-BE49-F238E27FC236}">
                <a16:creationId xmlns:a16="http://schemas.microsoft.com/office/drawing/2014/main" id="{D95CEBB7-4A77-47A9-B3A0-7423CE7F3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17" y="1536804"/>
            <a:ext cx="10829749" cy="526711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193B6CD-F2DD-4518-8185-841BF1ECB292}"/>
              </a:ext>
            </a:extLst>
          </p:cNvPr>
          <p:cNvGrpSpPr/>
          <p:nvPr/>
        </p:nvGrpSpPr>
        <p:grpSpPr>
          <a:xfrm>
            <a:off x="202820" y="1394181"/>
            <a:ext cx="9564684" cy="5407436"/>
            <a:chOff x="202820" y="1394181"/>
            <a:chExt cx="9564684" cy="540743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203D0B6-010A-4CB0-ADAF-3C39241FA015}"/>
                </a:ext>
              </a:extLst>
            </p:cNvPr>
            <p:cNvSpPr/>
            <p:nvPr/>
          </p:nvSpPr>
          <p:spPr>
            <a:xfrm>
              <a:off x="202820" y="3282669"/>
              <a:ext cx="9564684" cy="35189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close 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5D156E7-AF47-4C0D-8BFA-1BDC0511695A}"/>
                </a:ext>
              </a:extLst>
            </p:cNvPr>
            <p:cNvSpPr/>
            <p:nvPr/>
          </p:nvSpPr>
          <p:spPr>
            <a:xfrm>
              <a:off x="7913078" y="1394181"/>
              <a:ext cx="1854426" cy="2804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24" name="Content Placeholder 33">
            <a:extLst>
              <a:ext uri="{FF2B5EF4-FFF2-40B4-BE49-F238E27FC236}">
                <a16:creationId xmlns:a16="http://schemas.microsoft.com/office/drawing/2014/main" id="{0EDFDB0B-0C33-460A-8CB2-6A514BC631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74" t="89626" b="3847"/>
          <a:stretch/>
        </p:blipFill>
        <p:spPr>
          <a:xfrm>
            <a:off x="746774" y="3256862"/>
            <a:ext cx="8640000" cy="3528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C1AF71-5484-4F91-9860-A84C88D7052B}"/>
              </a:ext>
            </a:extLst>
          </p:cNvPr>
          <p:cNvSpPr txBox="1"/>
          <p:nvPr/>
        </p:nvSpPr>
        <p:spPr>
          <a:xfrm>
            <a:off x="929899" y="3865684"/>
            <a:ext cx="67650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Examples of clear concordance between samples from a single patient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Act as biological replicates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Confidence in sampling and processing methodology 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Confidence that a genuine biological signal is being captured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7FC613-B0EE-4AE7-8431-0E1639A9001A}"/>
              </a:ext>
            </a:extLst>
          </p:cNvPr>
          <p:cNvSpPr txBox="1"/>
          <p:nvPr/>
        </p:nvSpPr>
        <p:spPr>
          <a:xfrm>
            <a:off x="6216068" y="30445"/>
            <a:ext cx="60902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Weiser R. et al (2022) The lung microbiota in children with cystic fibrosis captured by induced sputum sampling. J Cyst </a:t>
            </a:r>
            <a:r>
              <a:rPr lang="en-US" sz="1100" dirty="0" err="1"/>
              <a:t>Fibros</a:t>
            </a:r>
            <a:r>
              <a:rPr lang="en-US" sz="1100" dirty="0"/>
              <a:t>. 2022 Nov;21(6):1006-1012. </a:t>
            </a:r>
            <a:endParaRPr lang="en-GB" sz="11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9DA272-7958-4D3E-BDEB-C1EEFFBD2553}"/>
              </a:ext>
            </a:extLst>
          </p:cNvPr>
          <p:cNvSpPr txBox="1"/>
          <p:nvPr/>
        </p:nvSpPr>
        <p:spPr>
          <a:xfrm>
            <a:off x="929899" y="5618189"/>
            <a:ext cx="78105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Sputum induction captures a meaningful representation of the lower airway microbiota in 80% of cases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247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EBA50E4-F34B-46B4-96B2-1B236175BD44}"/>
              </a:ext>
            </a:extLst>
          </p:cNvPr>
          <p:cNvSpPr txBox="1"/>
          <p:nvPr/>
        </p:nvSpPr>
        <p:spPr>
          <a:xfrm>
            <a:off x="2265271" y="1218938"/>
            <a:ext cx="83128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Sputum induction 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 capture lower airway pathogens and characterise lower airway microbiota</a:t>
            </a:r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phic 4" descr="Thumbs up sign">
            <a:extLst>
              <a:ext uri="{FF2B5EF4-FFF2-40B4-BE49-F238E27FC236}">
                <a16:creationId xmlns:a16="http://schemas.microsoft.com/office/drawing/2014/main" id="{D1CECFCB-560A-4498-AA98-94175D690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5609" y="1028584"/>
            <a:ext cx="1593499" cy="1593499"/>
          </a:xfrm>
          <a:prstGeom prst="rect">
            <a:avLst/>
          </a:prstGeom>
        </p:spPr>
      </p:pic>
      <p:pic>
        <p:nvPicPr>
          <p:cNvPr id="3" name="Graphic 2" descr="Microscope">
            <a:extLst>
              <a:ext uri="{FF2B5EF4-FFF2-40B4-BE49-F238E27FC236}">
                <a16:creationId xmlns:a16="http://schemas.microsoft.com/office/drawing/2014/main" id="{4EE61817-3FE3-49CA-82CC-DF316D14B3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1341" y="3523838"/>
            <a:ext cx="1446904" cy="14469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4B7C84-043C-4AD8-A70E-DECD60C544DF}"/>
              </a:ext>
            </a:extLst>
          </p:cNvPr>
          <p:cNvSpPr txBox="1"/>
          <p:nvPr/>
        </p:nvSpPr>
        <p:spPr>
          <a:xfrm>
            <a:off x="2265271" y="3708681"/>
            <a:ext cx="90885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Spatial microbiology of the airway is complex </a:t>
            </a:r>
            <a:r>
              <a:rPr lang="en-GB" sz="2800" dirty="0">
                <a:ea typeface="Calibri" panose="020F0502020204030204" pitchFamily="34" charset="0"/>
                <a:cs typeface="Arial" panose="020B0604020202020204" pitchFamily="34" charset="0"/>
              </a:rPr>
              <a:t>and difficult to describe with any single sample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793101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EBA50E4-F34B-46B4-96B2-1B236175BD44}"/>
              </a:ext>
            </a:extLst>
          </p:cNvPr>
          <p:cNvSpPr txBox="1"/>
          <p:nvPr/>
        </p:nvSpPr>
        <p:spPr>
          <a:xfrm>
            <a:off x="2653088" y="1495767"/>
            <a:ext cx="83128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 consuming in clinic</a:t>
            </a:r>
          </a:p>
          <a:p>
            <a:r>
              <a:rPr lang="en-GB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Home sampling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4B7C84-043C-4AD8-A70E-DECD60C544DF}"/>
              </a:ext>
            </a:extLst>
          </p:cNvPr>
          <p:cNvSpPr txBox="1"/>
          <p:nvPr/>
        </p:nvSpPr>
        <p:spPr>
          <a:xfrm>
            <a:off x="2736216" y="3708680"/>
            <a:ext cx="90885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ea typeface="Calibri" panose="020F0502020204030204" pitchFamily="34" charset="0"/>
                <a:cs typeface="Arial" panose="020B0604020202020204" pitchFamily="34" charset="0"/>
              </a:rPr>
              <a:t>Difficult to produce a sample</a:t>
            </a:r>
          </a:p>
          <a:p>
            <a:r>
              <a:rPr lang="en-GB" sz="2800" dirty="0">
                <a:solidFill>
                  <a:srgbClr val="FF0000"/>
                </a:solidFill>
                <a:cs typeface="Arial" panose="020B0604020202020204" pitchFamily="34" charset="0"/>
              </a:rPr>
              <a:t>Patient Training ?</a:t>
            </a:r>
            <a:endParaRPr lang="en-GB" sz="2800" dirty="0">
              <a:solidFill>
                <a:srgbClr val="FF0000"/>
              </a:solidFill>
            </a:endParaRPr>
          </a:p>
        </p:txBody>
      </p:sp>
      <p:pic>
        <p:nvPicPr>
          <p:cNvPr id="7" name="Graphic 6" descr="Scales of justice">
            <a:extLst>
              <a:ext uri="{FF2B5EF4-FFF2-40B4-BE49-F238E27FC236}">
                <a16:creationId xmlns:a16="http://schemas.microsoft.com/office/drawing/2014/main" id="{E15C6ABA-97DB-422E-9462-0BAC1B87A7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4981" y="1124526"/>
            <a:ext cx="1446903" cy="1446903"/>
          </a:xfrm>
          <a:prstGeom prst="rect">
            <a:avLst/>
          </a:prstGeom>
        </p:spPr>
      </p:pic>
      <p:pic>
        <p:nvPicPr>
          <p:cNvPr id="8" name="Graphic 7" descr="Scales of justice">
            <a:extLst>
              <a:ext uri="{FF2B5EF4-FFF2-40B4-BE49-F238E27FC236}">
                <a16:creationId xmlns:a16="http://schemas.microsoft.com/office/drawing/2014/main" id="{CFD00E31-ED73-4233-8FFA-833E2AA1E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4981" y="3563120"/>
            <a:ext cx="1446903" cy="144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332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7A480D-F7F5-4211-8E2B-82E732E881A0}"/>
              </a:ext>
            </a:extLst>
          </p:cNvPr>
          <p:cNvSpPr/>
          <p:nvPr/>
        </p:nvSpPr>
        <p:spPr>
          <a:xfrm>
            <a:off x="330913" y="277468"/>
            <a:ext cx="11301663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i="0" u="none" strike="noStrike" baseline="0" dirty="0">
                <a:solidFill>
                  <a:srgbClr val="FF0000"/>
                </a:solidFill>
              </a:rPr>
              <a:t>CF-HomeSpIT</a:t>
            </a:r>
            <a:endParaRPr lang="en-GB" sz="3600" b="1" i="0" u="none" strike="noStrike" baseline="0" dirty="0">
              <a:solidFill>
                <a:schemeClr val="bg1"/>
              </a:solidFill>
            </a:endParaRPr>
          </a:p>
          <a:p>
            <a:r>
              <a:rPr lang="en-GB" sz="1400" b="1" i="0" u="none" strike="noStrike" baseline="0" dirty="0"/>
              <a:t>The CF Home Sputum-Induction Trial to evaluate home sputum-induction and early morning saliva sampling in children with Cystic Fibrosis</a:t>
            </a:r>
          </a:p>
          <a:p>
            <a:r>
              <a:rPr lang="en-GB" sz="1100" b="0" i="0" u="none" strike="noStrike" baseline="0" dirty="0"/>
              <a:t>K. Ronchetti , J.-D. Tame , L. Thia , A. Aseeri , R. Weiser , E. Mahenthiralingam , J.T. Forton , CF-SpIT Study Group</a:t>
            </a:r>
          </a:p>
          <a:p>
            <a:endParaRPr lang="en-GB" sz="400" b="0" i="0" u="none" strike="noStrike" baseline="0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4ADD618-1E81-41EA-8CD0-728070844341}"/>
              </a:ext>
            </a:extLst>
          </p:cNvPr>
          <p:cNvCxnSpPr>
            <a:cxnSpLocks/>
          </p:cNvCxnSpPr>
          <p:nvPr/>
        </p:nvCxnSpPr>
        <p:spPr>
          <a:xfrm>
            <a:off x="5470885" y="2899677"/>
            <a:ext cx="0" cy="124025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F550F17-B375-4EEB-99D5-CBBD33D104BC}"/>
              </a:ext>
            </a:extLst>
          </p:cNvPr>
          <p:cNvSpPr txBox="1"/>
          <p:nvPr/>
        </p:nvSpPr>
        <p:spPr>
          <a:xfrm>
            <a:off x="330913" y="1265516"/>
            <a:ext cx="27719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FF0000"/>
                </a:solidFill>
              </a:rPr>
              <a:t>NIHR Portfolio ID – 54158.  ISRCTN86523335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86EB1D-CCF8-4A62-A7E1-D66573C54238}"/>
              </a:ext>
            </a:extLst>
          </p:cNvPr>
          <p:cNvSpPr/>
          <p:nvPr/>
        </p:nvSpPr>
        <p:spPr>
          <a:xfrm>
            <a:off x="4093424" y="4222139"/>
            <a:ext cx="2790178" cy="69931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NHS Clinical Microbiology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EA5079-82E8-42E5-8F5E-C0F7AB039C85}"/>
              </a:ext>
            </a:extLst>
          </p:cNvPr>
          <p:cNvSpPr/>
          <p:nvPr/>
        </p:nvSpPr>
        <p:spPr>
          <a:xfrm>
            <a:off x="4093424" y="5014109"/>
            <a:ext cx="2790178" cy="69931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Microbiome Research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60D424-A557-48E4-AAC9-42FA3F1D6656}"/>
              </a:ext>
            </a:extLst>
          </p:cNvPr>
          <p:cNvSpPr/>
          <p:nvPr/>
        </p:nvSpPr>
        <p:spPr>
          <a:xfrm>
            <a:off x="4093427" y="5829864"/>
            <a:ext cx="2790175" cy="69931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Inflammation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FB40603-670A-42D4-BE1B-8292321FF1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161" y="161025"/>
            <a:ext cx="1158671" cy="476115"/>
          </a:xfrm>
          <a:prstGeom prst="rect">
            <a:avLst/>
          </a:prstGeom>
        </p:spPr>
      </p:pic>
      <p:pic>
        <p:nvPicPr>
          <p:cNvPr id="23" name="Picture 2" descr="http://www.cardiff.ac.uk/identity/downloads/universitylogo.jpg">
            <a:extLst>
              <a:ext uri="{FF2B5EF4-FFF2-40B4-BE49-F238E27FC236}">
                <a16:creationId xmlns:a16="http://schemas.microsoft.com/office/drawing/2014/main" id="{4A89ABAD-B825-4E02-B14C-A1755BB10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5986" y="120417"/>
            <a:ext cx="866546" cy="834091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BDDB6D3-0124-427C-97D0-3612D6F0F2CB}"/>
              </a:ext>
            </a:extLst>
          </p:cNvPr>
          <p:cNvSpPr/>
          <p:nvPr/>
        </p:nvSpPr>
        <p:spPr>
          <a:xfrm>
            <a:off x="479700" y="5602584"/>
            <a:ext cx="2245712" cy="1055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D61A23D-4245-4A0A-B065-2B843E577801}"/>
              </a:ext>
            </a:extLst>
          </p:cNvPr>
          <p:cNvSpPr/>
          <p:nvPr/>
        </p:nvSpPr>
        <p:spPr>
          <a:xfrm>
            <a:off x="7458437" y="5473414"/>
            <a:ext cx="1381119" cy="1055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E167E34-2DDB-4BF8-AD9F-C6113F4A7B1C}"/>
              </a:ext>
            </a:extLst>
          </p:cNvPr>
          <p:cNvSpPr/>
          <p:nvPr/>
        </p:nvSpPr>
        <p:spPr>
          <a:xfrm>
            <a:off x="5534380" y="3130034"/>
            <a:ext cx="1924052" cy="600075"/>
          </a:xfrm>
          <a:prstGeom prst="rect">
            <a:avLst/>
          </a:prstGeom>
          <a:solidFill>
            <a:srgbClr val="FF3300"/>
          </a:solidFill>
          <a:ln>
            <a:noFill/>
          </a:ln>
          <a:effectLst>
            <a:outerShdw blurRad="508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5EE7F14-5F2E-4E68-90BC-81328D96AD11}"/>
              </a:ext>
            </a:extLst>
          </p:cNvPr>
          <p:cNvSpPr/>
          <p:nvPr/>
        </p:nvSpPr>
        <p:spPr>
          <a:xfrm>
            <a:off x="7572732" y="3130034"/>
            <a:ext cx="1266824" cy="600075"/>
          </a:xfrm>
          <a:prstGeom prst="rect">
            <a:avLst/>
          </a:prstGeom>
          <a:solidFill>
            <a:srgbClr val="FF3300"/>
          </a:solidFill>
          <a:ln>
            <a:noFill/>
          </a:ln>
          <a:effectLst>
            <a:outerShdw blurRad="508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AA85F3B-5C9C-4A73-AD3B-1F480D086A9F}"/>
              </a:ext>
            </a:extLst>
          </p:cNvPr>
          <p:cNvSpPr/>
          <p:nvPr/>
        </p:nvSpPr>
        <p:spPr>
          <a:xfrm>
            <a:off x="8953855" y="3128962"/>
            <a:ext cx="2447881" cy="600075"/>
          </a:xfrm>
          <a:prstGeom prst="rect">
            <a:avLst/>
          </a:prstGeom>
          <a:solidFill>
            <a:srgbClr val="FF3300"/>
          </a:solidFill>
          <a:ln>
            <a:noFill/>
          </a:ln>
          <a:effectLst>
            <a:outerShdw blurRad="508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AC1ECA7-2EF6-4B7D-8098-F9795378151F}"/>
              </a:ext>
            </a:extLst>
          </p:cNvPr>
          <p:cNvSpPr/>
          <p:nvPr/>
        </p:nvSpPr>
        <p:spPr>
          <a:xfrm>
            <a:off x="2934055" y="3130034"/>
            <a:ext cx="2486025" cy="600075"/>
          </a:xfrm>
          <a:prstGeom prst="rect">
            <a:avLst/>
          </a:prstGeom>
          <a:solidFill>
            <a:srgbClr val="FF3300"/>
          </a:solidFill>
          <a:ln>
            <a:noFill/>
          </a:ln>
          <a:effectLst>
            <a:outerShdw blurRad="508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A961465-E58F-44AF-AFF7-0EB2CC469EE5}"/>
              </a:ext>
            </a:extLst>
          </p:cNvPr>
          <p:cNvSpPr/>
          <p:nvPr/>
        </p:nvSpPr>
        <p:spPr>
          <a:xfrm>
            <a:off x="743306" y="3130034"/>
            <a:ext cx="2076450" cy="600075"/>
          </a:xfrm>
          <a:prstGeom prst="rect">
            <a:avLst/>
          </a:prstGeom>
          <a:solidFill>
            <a:srgbClr val="FF3300"/>
          </a:solidFill>
          <a:ln>
            <a:noFill/>
          </a:ln>
          <a:effectLst>
            <a:outerShdw blurRad="508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63025A75-B496-4043-BBBC-3F2745EB932F}"/>
              </a:ext>
            </a:extLst>
          </p:cNvPr>
          <p:cNvSpPr txBox="1"/>
          <p:nvPr/>
        </p:nvSpPr>
        <p:spPr>
          <a:xfrm>
            <a:off x="743306" y="3244334"/>
            <a:ext cx="10762626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Early morning saliva       Home sputum induction        Clinic cough swab      Clinic saliva      Clinic sputum induction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739CC6-9AC8-4244-99B6-B3AC98F33744}"/>
              </a:ext>
            </a:extLst>
          </p:cNvPr>
          <p:cNvSpPr txBox="1"/>
          <p:nvPr/>
        </p:nvSpPr>
        <p:spPr>
          <a:xfrm>
            <a:off x="330913" y="1698907"/>
            <a:ext cx="1150166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/>
              <a:t>Non-blinded prospective internally-controlled interventional trial comparing home sampling to matched same day clinic sampling</a:t>
            </a:r>
          </a:p>
          <a:p>
            <a:endParaRPr lang="en-GB" dirty="0"/>
          </a:p>
        </p:txBody>
      </p:sp>
      <p:pic>
        <p:nvPicPr>
          <p:cNvPr id="5" name="Graphic 4" descr="Lungs">
            <a:extLst>
              <a:ext uri="{FF2B5EF4-FFF2-40B4-BE49-F238E27FC236}">
                <a16:creationId xmlns:a16="http://schemas.microsoft.com/office/drawing/2014/main" id="{B7EBC5BD-C7AB-4021-8904-D58E54DF2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75690" y="2539148"/>
            <a:ext cx="567785" cy="567785"/>
          </a:xfrm>
          <a:prstGeom prst="rect">
            <a:avLst/>
          </a:prstGeom>
        </p:spPr>
      </p:pic>
      <p:pic>
        <p:nvPicPr>
          <p:cNvPr id="10" name="Graphic 9" descr="Wreath">
            <a:extLst>
              <a:ext uri="{FF2B5EF4-FFF2-40B4-BE49-F238E27FC236}">
                <a16:creationId xmlns:a16="http://schemas.microsoft.com/office/drawing/2014/main" id="{6CBEDE11-4F72-4E81-809C-959AD5AC14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66828" y="2620785"/>
            <a:ext cx="460624" cy="460624"/>
          </a:xfrm>
          <a:prstGeom prst="rect">
            <a:avLst/>
          </a:prstGeom>
        </p:spPr>
      </p:pic>
      <p:pic>
        <p:nvPicPr>
          <p:cNvPr id="17" name="Graphic 16" descr="Star">
            <a:extLst>
              <a:ext uri="{FF2B5EF4-FFF2-40B4-BE49-F238E27FC236}">
                <a16:creationId xmlns:a16="http://schemas.microsoft.com/office/drawing/2014/main" id="{2AC743EF-7390-46E1-82A7-FE973907C8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46755" y="2582460"/>
            <a:ext cx="460624" cy="460624"/>
          </a:xfrm>
          <a:prstGeom prst="rect">
            <a:avLst/>
          </a:prstGeom>
        </p:spPr>
      </p:pic>
      <p:pic>
        <p:nvPicPr>
          <p:cNvPr id="31" name="Graphic 30" descr="Star">
            <a:extLst>
              <a:ext uri="{FF2B5EF4-FFF2-40B4-BE49-F238E27FC236}">
                <a16:creationId xmlns:a16="http://schemas.microsoft.com/office/drawing/2014/main" id="{192E612C-87BF-40DC-9411-8AFFE85EA1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71161" y="2569926"/>
            <a:ext cx="460624" cy="460624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624F3856-E638-486E-BBE1-682B1EBA2092}"/>
              </a:ext>
            </a:extLst>
          </p:cNvPr>
          <p:cNvGrpSpPr/>
          <p:nvPr/>
        </p:nvGrpSpPr>
        <p:grpSpPr>
          <a:xfrm>
            <a:off x="9099925" y="4783797"/>
            <a:ext cx="2301811" cy="460624"/>
            <a:chOff x="9099925" y="4783797"/>
            <a:chExt cx="2301811" cy="460624"/>
          </a:xfrm>
        </p:grpSpPr>
        <p:pic>
          <p:nvPicPr>
            <p:cNvPr id="32" name="Graphic 31" descr="Star">
              <a:extLst>
                <a:ext uri="{FF2B5EF4-FFF2-40B4-BE49-F238E27FC236}">
                  <a16:creationId xmlns:a16="http://schemas.microsoft.com/office/drawing/2014/main" id="{5BBDD180-E357-48D3-88EE-C357AFD08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099925" y="4783797"/>
              <a:ext cx="460624" cy="46062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F518E3F-7D75-455B-A7C6-6FD595E6B9AF}"/>
                </a:ext>
              </a:extLst>
            </p:cNvPr>
            <p:cNvSpPr txBox="1"/>
            <p:nvPr/>
          </p:nvSpPr>
          <p:spPr>
            <a:xfrm>
              <a:off x="9596818" y="4855380"/>
              <a:ext cx="18049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Primary outcome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E5B13C2-8A2E-481A-8ED0-18EA3B39E22C}"/>
              </a:ext>
            </a:extLst>
          </p:cNvPr>
          <p:cNvGrpSpPr/>
          <p:nvPr/>
        </p:nvGrpSpPr>
        <p:grpSpPr>
          <a:xfrm>
            <a:off x="9083288" y="5318691"/>
            <a:ext cx="1727398" cy="567785"/>
            <a:chOff x="9083288" y="5318691"/>
            <a:chExt cx="1727398" cy="567785"/>
          </a:xfrm>
        </p:grpSpPr>
        <p:pic>
          <p:nvPicPr>
            <p:cNvPr id="33" name="Graphic 32" descr="Lungs">
              <a:extLst>
                <a:ext uri="{FF2B5EF4-FFF2-40B4-BE49-F238E27FC236}">
                  <a16:creationId xmlns:a16="http://schemas.microsoft.com/office/drawing/2014/main" id="{B82B33EA-0814-43AF-998C-8E29B9CF2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083288" y="5318691"/>
              <a:ext cx="567785" cy="56778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6A6BF1B-CE77-45E1-9D7F-9DBB74A413C9}"/>
                </a:ext>
              </a:extLst>
            </p:cNvPr>
            <p:cNvSpPr txBox="1"/>
            <p:nvPr/>
          </p:nvSpPr>
          <p:spPr>
            <a:xfrm>
              <a:off x="9651073" y="5460532"/>
              <a:ext cx="11596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Evaluation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283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s 1">
            <a:hlinkClick r:id="" action="ppaction://media"/>
            <a:extLst>
              <a:ext uri="{FF2B5EF4-FFF2-40B4-BE49-F238E27FC236}">
                <a16:creationId xmlns:a16="http://schemas.microsoft.com/office/drawing/2014/main" id="{E9DE6089-32D1-47F0-A0D6-98A4B02777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0" y="1143000"/>
            <a:ext cx="8128000" cy="4572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B10126-90F8-4765-B2EA-C81786C7D1BC}"/>
              </a:ext>
            </a:extLst>
          </p:cNvPr>
          <p:cNvSpPr txBox="1"/>
          <p:nvPr/>
        </p:nvSpPr>
        <p:spPr>
          <a:xfrm>
            <a:off x="257175" y="190500"/>
            <a:ext cx="115611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Sputum Induction  </a:t>
            </a:r>
            <a:r>
              <a:rPr lang="en-GB" sz="3200" dirty="0"/>
              <a:t>- Hypertonic saline, exercise, PEP and cough clear</a:t>
            </a:r>
          </a:p>
        </p:txBody>
      </p:sp>
    </p:spTree>
    <p:extLst>
      <p:ext uri="{BB962C8B-B14F-4D97-AF65-F5344CB8AC3E}">
        <p14:creationId xmlns:p14="http://schemas.microsoft.com/office/powerpoint/2010/main" val="243125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663D9402098F4AA9CA7293433045BE" ma:contentTypeVersion="15" ma:contentTypeDescription="Create a new document." ma:contentTypeScope="" ma:versionID="b61a2d58ba7d16a61550f1c945ad790c">
  <xsd:schema xmlns:xsd="http://www.w3.org/2001/XMLSchema" xmlns:xs="http://www.w3.org/2001/XMLSchema" xmlns:p="http://schemas.microsoft.com/office/2006/metadata/properties" xmlns:ns3="f2a6c0bb-6ce4-45fe-a694-8978ddef3258" xmlns:ns4="d7fe3f06-04d3-4170-8e79-373a60244306" targetNamespace="http://schemas.microsoft.com/office/2006/metadata/properties" ma:root="true" ma:fieldsID="8d46193b51fae41d069b7091165ebb8b" ns3:_="" ns4:_="">
    <xsd:import namespace="f2a6c0bb-6ce4-45fe-a694-8978ddef3258"/>
    <xsd:import namespace="d7fe3f06-04d3-4170-8e79-373a6024430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a6c0bb-6ce4-45fe-a694-8978ddef32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fe3f06-04d3-4170-8e79-373a6024430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2a6c0bb-6ce4-45fe-a694-8978ddef3258" xsi:nil="true"/>
  </documentManagement>
</p:properties>
</file>

<file path=customXml/itemProps1.xml><?xml version="1.0" encoding="utf-8"?>
<ds:datastoreItem xmlns:ds="http://schemas.openxmlformats.org/officeDocument/2006/customXml" ds:itemID="{CE7861E2-BE20-40C5-9078-32CAEA9A55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a6c0bb-6ce4-45fe-a694-8978ddef3258"/>
    <ds:schemaRef ds:uri="d7fe3f06-04d3-4170-8e79-373a6024430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DE313E5-E4C5-4B7B-AC09-2A566D1F232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D3806E3-2E0A-40F6-A9DE-C222C11568AC}">
  <ds:schemaRefs>
    <ds:schemaRef ds:uri="d7fe3f06-04d3-4170-8e79-373a60244306"/>
    <ds:schemaRef ds:uri="http://schemas.microsoft.com/office/2006/documentManagement/types"/>
    <ds:schemaRef ds:uri="http://purl.org/dc/elements/1.1/"/>
    <ds:schemaRef ds:uri="http://purl.org/dc/dcmitype/"/>
    <ds:schemaRef ds:uri="http://schemas.microsoft.com/office/2006/metadata/properties"/>
    <ds:schemaRef ds:uri="http://purl.org/dc/terms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f2a6c0bb-6ce4-45fe-a694-8978ddef325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487</TotalTime>
  <Words>793</Words>
  <Application>Microsoft Office PowerPoint</Application>
  <PresentationFormat>Widescreen</PresentationFormat>
  <Paragraphs>142</Paragraphs>
  <Slides>22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Bebas Neue Bold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 Forton</dc:creator>
  <cp:lastModifiedBy>Julian Forton</cp:lastModifiedBy>
  <cp:revision>42</cp:revision>
  <dcterms:created xsi:type="dcterms:W3CDTF">2023-05-23T20:22:50Z</dcterms:created>
  <dcterms:modified xsi:type="dcterms:W3CDTF">2023-07-25T17:04:02Z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0x010100C1663D9402098F4AA9CA7293433045BE</vt:lpwstr>
  </property>
</Properties>
</file>